
<file path=[Content_Types].xml><?xml version="1.0" encoding="utf-8"?>
<Types xmlns="http://schemas.openxmlformats.org/package/2006/content-types">
  <Default Extension="emf" ContentType="image/x-emf"/>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9" r:id="rId2"/>
    <p:sldId id="257" r:id="rId3"/>
    <p:sldId id="300" r:id="rId4"/>
    <p:sldId id="308" r:id="rId5"/>
    <p:sldId id="309" r:id="rId6"/>
    <p:sldId id="310" r:id="rId7"/>
    <p:sldId id="311" r:id="rId8"/>
    <p:sldId id="301" r:id="rId9"/>
    <p:sldId id="313" r:id="rId10"/>
    <p:sldId id="351" r:id="rId11"/>
    <p:sldId id="352" r:id="rId12"/>
    <p:sldId id="264" r:id="rId13"/>
    <p:sldId id="359" r:id="rId14"/>
    <p:sldId id="360" r:id="rId15"/>
    <p:sldId id="361" r:id="rId16"/>
    <p:sldId id="364" r:id="rId17"/>
    <p:sldId id="362" r:id="rId18"/>
    <p:sldId id="363" r:id="rId19"/>
    <p:sldId id="365" r:id="rId20"/>
    <p:sldId id="299" r:id="rId21"/>
    <p:sldId id="424" r:id="rId22"/>
    <p:sldId id="367" r:id="rId23"/>
    <p:sldId id="370" r:id="rId24"/>
    <p:sldId id="368" r:id="rId25"/>
    <p:sldId id="366" r:id="rId26"/>
    <p:sldId id="384" r:id="rId27"/>
    <p:sldId id="385" r:id="rId28"/>
    <p:sldId id="374" r:id="rId29"/>
    <p:sldId id="371" r:id="rId30"/>
    <p:sldId id="307" r:id="rId31"/>
    <p:sldId id="412" r:id="rId32"/>
    <p:sldId id="428" r:id="rId33"/>
    <p:sldId id="429" r:id="rId34"/>
    <p:sldId id="376" r:id="rId35"/>
    <p:sldId id="377" r:id="rId36"/>
    <p:sldId id="380" r:id="rId37"/>
    <p:sldId id="349" r:id="rId38"/>
    <p:sldId id="347" r:id="rId39"/>
    <p:sldId id="403" r:id="rId40"/>
    <p:sldId id="405" r:id="rId41"/>
    <p:sldId id="413" r:id="rId42"/>
    <p:sldId id="387" r:id="rId43"/>
    <p:sldId id="433" r:id="rId44"/>
    <p:sldId id="395" r:id="rId45"/>
    <p:sldId id="421" r:id="rId46"/>
    <p:sldId id="435" r:id="rId47"/>
    <p:sldId id="436" r:id="rId48"/>
    <p:sldId id="434" r:id="rId49"/>
    <p:sldId id="437" r:id="rId50"/>
    <p:sldId id="438" r:id="rId51"/>
    <p:sldId id="414" r:id="rId52"/>
    <p:sldId id="417" r:id="rId53"/>
    <p:sldId id="418" r:id="rId54"/>
    <p:sldId id="258" r:id="rId55"/>
    <p:sldId id="345" r:id="rId56"/>
    <p:sldId id="338" r:id="rId57"/>
    <p:sldId id="265" r:id="rId58"/>
    <p:sldId id="426" r:id="rId59"/>
    <p:sldId id="375" r:id="rId60"/>
    <p:sldId id="369" r:id="rId61"/>
    <p:sldId id="386" r:id="rId62"/>
    <p:sldId id="411" r:id="rId63"/>
    <p:sldId id="410" r:id="rId64"/>
    <p:sldId id="372" r:id="rId65"/>
    <p:sldId id="427" r:id="rId66"/>
    <p:sldId id="397" r:id="rId67"/>
    <p:sldId id="398" r:id="rId68"/>
    <p:sldId id="378" r:id="rId69"/>
    <p:sldId id="379" r:id="rId70"/>
    <p:sldId id="430" r:id="rId71"/>
    <p:sldId id="383" r:id="rId72"/>
    <p:sldId id="419" r:id="rId73"/>
    <p:sldId id="400" r:id="rId74"/>
    <p:sldId id="401" r:id="rId75"/>
    <p:sldId id="402" r:id="rId76"/>
    <p:sldId id="432" r:id="rId77"/>
    <p:sldId id="404" r:id="rId78"/>
    <p:sldId id="408" r:id="rId79"/>
    <p:sldId id="409" r:id="rId80"/>
    <p:sldId id="423" r:id="rId81"/>
    <p:sldId id="388" r:id="rId82"/>
    <p:sldId id="389" r:id="rId83"/>
    <p:sldId id="390" r:id="rId84"/>
    <p:sldId id="391" r:id="rId85"/>
    <p:sldId id="393" r:id="rId86"/>
    <p:sldId id="394"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p:restoredTop sz="86438"/>
  </p:normalViewPr>
  <p:slideViewPr>
    <p:cSldViewPr snapToGrid="0" snapToObjects="1">
      <p:cViewPr varScale="1">
        <p:scale>
          <a:sx n="90" d="100"/>
          <a:sy n="90" d="100"/>
        </p:scale>
        <p:origin x="856" y="192"/>
      </p:cViewPr>
      <p:guideLst/>
    </p:cSldViewPr>
  </p:slideViewPr>
  <p:outlineViewPr>
    <p:cViewPr>
      <p:scale>
        <a:sx n="33" d="100"/>
        <a:sy n="33" d="100"/>
      </p:scale>
      <p:origin x="0" y="-1905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6D727-00BF-3847-9A89-DAE4478453D8}" type="datetimeFigureOut">
              <a:rPr lang="en-US" smtClean="0"/>
              <a:t>12/14/19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907D8-85D4-784E-BC80-DE60F468CEC7}" type="slidenum">
              <a:rPr lang="en-US" smtClean="0"/>
              <a:t>‹#›</a:t>
            </a:fld>
            <a:endParaRPr lang="en-US"/>
          </a:p>
        </p:txBody>
      </p:sp>
    </p:spTree>
    <p:extLst>
      <p:ext uri="{BB962C8B-B14F-4D97-AF65-F5344CB8AC3E}">
        <p14:creationId xmlns:p14="http://schemas.microsoft.com/office/powerpoint/2010/main" val="76244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get too detailed! Quarks interact with the strong force and Electromagnetism. Charged leptons interact with electromagnetism, neutrinos only interact with the weak force. The mediators of these forces are the gluon, photon, W and Z bosons. This Higgs boson, discovered in 2012 is a scalar boson whose field give mass to the particles.</a:t>
            </a:r>
          </a:p>
        </p:txBody>
      </p:sp>
      <p:sp>
        <p:nvSpPr>
          <p:cNvPr id="4" name="Slide Number Placeholder 3"/>
          <p:cNvSpPr>
            <a:spLocks noGrp="1"/>
          </p:cNvSpPr>
          <p:nvPr>
            <p:ph type="sldNum" sz="quarter" idx="5"/>
          </p:nvPr>
        </p:nvSpPr>
        <p:spPr/>
        <p:txBody>
          <a:bodyPr/>
          <a:lstStyle/>
          <a:p>
            <a:fld id="{07B907D8-85D4-784E-BC80-DE60F468CEC7}" type="slidenum">
              <a:rPr lang="en-US" smtClean="0"/>
              <a:t>3</a:t>
            </a:fld>
            <a:endParaRPr lang="en-US"/>
          </a:p>
        </p:txBody>
      </p:sp>
    </p:spTree>
    <p:extLst>
      <p:ext uri="{BB962C8B-B14F-4D97-AF65-F5344CB8AC3E}">
        <p14:creationId xmlns:p14="http://schemas.microsoft.com/office/powerpoint/2010/main" val="2597578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T1tttt and T1ttbb it is an off-shell top that then decays to top(bottom) and a neutralino.</a:t>
            </a:r>
          </a:p>
        </p:txBody>
      </p:sp>
      <p:sp>
        <p:nvSpPr>
          <p:cNvPr id="4" name="Slide Number Placeholder 3"/>
          <p:cNvSpPr>
            <a:spLocks noGrp="1"/>
          </p:cNvSpPr>
          <p:nvPr>
            <p:ph type="sldNum" sz="quarter" idx="5"/>
          </p:nvPr>
        </p:nvSpPr>
        <p:spPr/>
        <p:txBody>
          <a:bodyPr/>
          <a:lstStyle/>
          <a:p>
            <a:fld id="{07B907D8-85D4-784E-BC80-DE60F468CEC7}" type="slidenum">
              <a:rPr lang="en-US" smtClean="0"/>
              <a:t>20</a:t>
            </a:fld>
            <a:endParaRPr lang="en-US"/>
          </a:p>
        </p:txBody>
      </p:sp>
    </p:spTree>
    <p:extLst>
      <p:ext uri="{BB962C8B-B14F-4D97-AF65-F5344CB8AC3E}">
        <p14:creationId xmlns:p14="http://schemas.microsoft.com/office/powerpoint/2010/main" val="236150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22</a:t>
            </a:fld>
            <a:endParaRPr lang="en-US"/>
          </a:p>
        </p:txBody>
      </p:sp>
    </p:spTree>
    <p:extLst>
      <p:ext uri="{BB962C8B-B14F-4D97-AF65-F5344CB8AC3E}">
        <p14:creationId xmlns:p14="http://schemas.microsoft.com/office/powerpoint/2010/main" val="68708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Primary vertex: tracks are reconstructed from pixel seeds and clustered together based on the Z at the point of closest approach, </a:t>
                </a:r>
                <a:r>
                  <a:rPr lang="en-US" dirty="0" err="1"/>
                  <a:t>verticies</a:t>
                </a:r>
                <a:r>
                  <a:rPr lang="en-US" dirty="0"/>
                  <a:t> sorted by according to sum of pT^2 with largest first one being the primary vertex</a:t>
                </a:r>
              </a:p>
              <a:p>
                <a:r>
                  <a:rPr lang="en-US" dirty="0"/>
                  <a:t>Impact Parameter: distance between the the primary vertex and the track the the point of closest approach</a:t>
                </a:r>
              </a:p>
              <a:p>
                <a:r>
                  <a:rPr lang="en-US" dirty="0"/>
                  <a:t>Tracks: Look at distance of closest approach and angle between tracks</a:t>
                </a:r>
              </a:p>
              <a:p>
                <a:r>
                  <a:rPr lang="en-US" dirty="0"/>
                  <a:t>SV fitting: vertexes are fitted with adaptive vertex fitter and need 2D(3D) significance &gt; 2.5(0.5)</a:t>
                </a:r>
              </a:p>
              <a:p>
                <a:r>
                  <a:rPr lang="en-US" dirty="0"/>
                  <a:t>SV 2D: 2D flight distance significance of the secondary vertex with the smallest uncertainty</a:t>
                </a:r>
              </a:p>
              <a:p>
                <a:r>
                  <a:rPr lang="en-US" dirty="0" err="1"/>
                  <a:t>nSV</a:t>
                </a:r>
                <a:r>
                  <a:rPr lang="en-US" dirty="0"/>
                  <a:t>: number of secondary vertices</a:t>
                </a:r>
              </a:p>
              <a:p>
                <a:r>
                  <a:rPr lang="en-US" dirty="0"/>
                  <a:t>Track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𝜂</m:t>
                        </m:r>
                      </m:e>
                      <m:sub>
                        <m:r>
                          <a:rPr lang="en-US" b="0" i="1" smtClean="0">
                            <a:latin typeface="Cambria Math" panose="02040503050406030204" pitchFamily="18" charset="0"/>
                          </a:rPr>
                          <m:t>𝑟𝑒𝑙</m:t>
                        </m:r>
                      </m:sub>
                    </m:sSub>
                  </m:oMath>
                </a14:m>
                <a:r>
                  <a:rPr lang="en-US" dirty="0"/>
                  <a:t>: the </a:t>
                </a:r>
                <a:r>
                  <a:rPr lang="en-US" dirty="0" err="1"/>
                  <a:t>pseudorapidity</a:t>
                </a:r>
                <a:r>
                  <a:rPr lang="en-US" dirty="0"/>
                  <a:t> of the track relative</a:t>
                </a:r>
                <a:r>
                  <a:rPr lang="en-US" baseline="0" dirty="0"/>
                  <a:t> to the jet axis for the track</a:t>
                </a:r>
              </a:p>
              <a:p>
                <a:r>
                  <a:rPr lang="en-US" baseline="0" dirty="0"/>
                  <a:t>SV mass: mass of the SV with smallest uncertainty on its flight distance for jets</a:t>
                </a:r>
              </a:p>
              <a:p>
                <a:r>
                  <a:rPr lang="en-US" baseline="0" dirty="0" err="1"/>
                  <a:t>nTracks</a:t>
                </a:r>
                <a:r>
                  <a:rPr lang="en-US" baseline="0" dirty="0"/>
                  <a:t>: number of tracks associated with the secondary vertex</a:t>
                </a:r>
              </a:p>
              <a:p>
                <a:r>
                  <a:rPr lang="en-US" baseline="0" dirty="0"/>
                  <a:t>SV energy ratio: SV energy / total energy of the jet</a:t>
                </a:r>
              </a:p>
              <a:p>
                <a:r>
                  <a:rPr lang="en-US" baseline="0" dirty="0" err="1"/>
                  <a:t>DeltaR</a:t>
                </a:r>
                <a:r>
                  <a:rPr lang="en-US" baseline="0" dirty="0"/>
                  <a:t>(</a:t>
                </a:r>
                <a:r>
                  <a:rPr lang="en-US" baseline="0" dirty="0" err="1"/>
                  <a:t>SV,jet</a:t>
                </a:r>
                <a:r>
                  <a:rPr lang="en-US" baseline="0" dirty="0"/>
                  <a:t>): flight direction of SV and the jet</a:t>
                </a:r>
              </a:p>
              <a:p>
                <a:r>
                  <a:rPr lang="en-US" baseline="0" dirty="0"/>
                  <a:t>3D IP Significance: </a:t>
                </a:r>
              </a:p>
              <a:p>
                <a:r>
                  <a:rPr lang="en-US" baseline="0" dirty="0"/>
                  <a:t>Track </a:t>
                </a:r>
                <a:r>
                  <a:rPr lang="en-US" baseline="0" dirty="0" err="1"/>
                  <a:t>pT</a:t>
                </a:r>
                <a:r>
                  <a:rPr lang="en-US" baseline="0" dirty="0"/>
                  <a:t>: track </a:t>
                </a:r>
                <a:r>
                  <a:rPr lang="en-US" baseline="0" dirty="0" err="1"/>
                  <a:t>pt</a:t>
                </a:r>
                <a:r>
                  <a:rPr lang="en-US" baseline="0" dirty="0"/>
                  <a:t> relative to the jet axis</a:t>
                </a:r>
              </a:p>
              <a:p>
                <a:r>
                  <a:rPr lang="en-US" baseline="0" dirty="0" err="1"/>
                  <a:t>DeltaR</a:t>
                </a:r>
                <a:r>
                  <a:rPr lang="en-US" baseline="0" dirty="0"/>
                  <a:t>(</a:t>
                </a:r>
                <a:r>
                  <a:rPr lang="en-US" baseline="0" dirty="0" err="1"/>
                  <a:t>track,jet</a:t>
                </a:r>
                <a:r>
                  <a:rPr lang="en-US" baseline="0" dirty="0"/>
                  <a:t>): </a:t>
                </a:r>
              </a:p>
              <a:p>
                <a:r>
                  <a:rPr lang="en-US" baseline="0" dirty="0"/>
                  <a:t>Track </a:t>
                </a:r>
                <a:r>
                  <a:rPr lang="en-US" baseline="0" dirty="0" err="1"/>
                  <a:t>pT</a:t>
                </a:r>
                <a:r>
                  <a:rPr lang="en-US" baseline="0" dirty="0"/>
                  <a:t> ratio: track </a:t>
                </a:r>
                <a:r>
                  <a:rPr lang="en-US" baseline="0" dirty="0" err="1"/>
                  <a:t>pT</a:t>
                </a:r>
                <a:r>
                  <a:rPr lang="en-US" baseline="0" dirty="0"/>
                  <a:t>/ track momentum vector for the track with the highest 2D impact parameter</a:t>
                </a:r>
              </a:p>
              <a:p>
                <a:r>
                  <a:rPr lang="en-US" baseline="0" dirty="0"/>
                  <a:t>Track distance: </a:t>
                </a:r>
              </a:p>
              <a:p>
                <a:endParaRPr lang="en-US" dirty="0"/>
              </a:p>
            </p:txBody>
          </p:sp>
        </mc:Choice>
        <mc:Fallback>
          <p:sp>
            <p:nvSpPr>
              <p:cNvPr id="3" name="Notes Placeholder 2"/>
              <p:cNvSpPr>
                <a:spLocks noGrp="1"/>
              </p:cNvSpPr>
              <p:nvPr>
                <p:ph type="body" idx="1"/>
              </p:nvPr>
            </p:nvSpPr>
            <p:spPr/>
            <p:txBody>
              <a:bodyPr/>
              <a:lstStyle/>
              <a:p>
                <a:r>
                  <a:rPr lang="en-US" dirty="0"/>
                  <a:t>Primary vertex: tracks are reconstructed from pixel seeds and clustered together based on the Z at the point of closest approach, </a:t>
                </a:r>
                <a:r>
                  <a:rPr lang="en-US" dirty="0" err="1"/>
                  <a:t>verticies</a:t>
                </a:r>
                <a:r>
                  <a:rPr lang="en-US" dirty="0"/>
                  <a:t> sorted by according to sum of pT^2 with largest first one being the primary vertex</a:t>
                </a:r>
              </a:p>
              <a:p>
                <a:r>
                  <a:rPr lang="en-US" dirty="0"/>
                  <a:t>Impact Parameter: distance between the the primary vertex and the track the the point of closest approach</a:t>
                </a:r>
              </a:p>
              <a:p>
                <a:r>
                  <a:rPr lang="en-US" dirty="0"/>
                  <a:t>Tracks: Look at distance of closest approach and angle between tracks</a:t>
                </a:r>
              </a:p>
              <a:p>
                <a:r>
                  <a:rPr lang="en-US" dirty="0"/>
                  <a:t>SV fitting: vertexes are fitted with adaptive vertex fitter and need 2D(3D) significance &gt; 2.5(0.5)</a:t>
                </a:r>
              </a:p>
              <a:p>
                <a:r>
                  <a:rPr lang="en-US" dirty="0"/>
                  <a:t>SV 2D: 2D flight distance significance of the secondary vertex with the smallest uncertainty</a:t>
                </a:r>
              </a:p>
              <a:p>
                <a:r>
                  <a:rPr lang="en-US" dirty="0" err="1"/>
                  <a:t>nSV</a:t>
                </a:r>
                <a:r>
                  <a:rPr lang="en-US" dirty="0"/>
                  <a:t>: number of secondary vertices</a:t>
                </a:r>
              </a:p>
              <a:p>
                <a:r>
                  <a:rPr lang="en-US" dirty="0"/>
                  <a:t>Track </a:t>
                </a:r>
                <a:r>
                  <a:rPr lang="en-US" b="0" i="0">
                    <a:latin typeface="Cambria Math" panose="02040503050406030204" pitchFamily="18" charset="0"/>
                  </a:rPr>
                  <a:t>𝜂_𝑟𝑒𝑙</a:t>
                </a:r>
                <a:r>
                  <a:rPr lang="en-US" dirty="0"/>
                  <a:t>: the </a:t>
                </a:r>
                <a:r>
                  <a:rPr lang="en-US" dirty="0" err="1"/>
                  <a:t>pseudorapidity</a:t>
                </a:r>
                <a:r>
                  <a:rPr lang="en-US" dirty="0"/>
                  <a:t> of the track relative</a:t>
                </a:r>
                <a:r>
                  <a:rPr lang="en-US" baseline="0" dirty="0"/>
                  <a:t> to the jet axis for the track</a:t>
                </a:r>
              </a:p>
              <a:p>
                <a:r>
                  <a:rPr lang="en-US" baseline="0" dirty="0"/>
                  <a:t>SV mass: mass of the SV with smallest uncertainty on its flight distance for jets</a:t>
                </a:r>
              </a:p>
              <a:p>
                <a:r>
                  <a:rPr lang="en-US" baseline="0" dirty="0" err="1"/>
                  <a:t>nTracks</a:t>
                </a:r>
                <a:r>
                  <a:rPr lang="en-US" baseline="0" dirty="0"/>
                  <a:t>: number of tracks associated with the secondary vertex</a:t>
                </a:r>
              </a:p>
              <a:p>
                <a:r>
                  <a:rPr lang="en-US" baseline="0" dirty="0"/>
                  <a:t>SV energy ratio: SV energy / total energy of the jet</a:t>
                </a:r>
              </a:p>
              <a:p>
                <a:r>
                  <a:rPr lang="en-US" baseline="0" dirty="0" err="1"/>
                  <a:t>DeltaR</a:t>
                </a:r>
                <a:r>
                  <a:rPr lang="en-US" baseline="0" dirty="0"/>
                  <a:t>(</a:t>
                </a:r>
                <a:r>
                  <a:rPr lang="en-US" baseline="0" dirty="0" err="1"/>
                  <a:t>SV,jet</a:t>
                </a:r>
                <a:r>
                  <a:rPr lang="en-US" baseline="0" dirty="0"/>
                  <a:t>): flight direction of SV and the jet</a:t>
                </a:r>
              </a:p>
              <a:p>
                <a:r>
                  <a:rPr lang="en-US" baseline="0" dirty="0"/>
                  <a:t>3D IP Significance: </a:t>
                </a:r>
              </a:p>
              <a:p>
                <a:r>
                  <a:rPr lang="en-US" baseline="0" dirty="0"/>
                  <a:t>Track </a:t>
                </a:r>
                <a:r>
                  <a:rPr lang="en-US" baseline="0" dirty="0" err="1"/>
                  <a:t>pT</a:t>
                </a:r>
                <a:r>
                  <a:rPr lang="en-US" baseline="0" dirty="0"/>
                  <a:t>: track </a:t>
                </a:r>
                <a:r>
                  <a:rPr lang="en-US" baseline="0" dirty="0" err="1"/>
                  <a:t>pt</a:t>
                </a:r>
                <a:r>
                  <a:rPr lang="en-US" baseline="0" dirty="0"/>
                  <a:t> relative to the jet axis</a:t>
                </a:r>
              </a:p>
              <a:p>
                <a:r>
                  <a:rPr lang="en-US" baseline="0" dirty="0" err="1"/>
                  <a:t>DeltaR</a:t>
                </a:r>
                <a:r>
                  <a:rPr lang="en-US" baseline="0" dirty="0"/>
                  <a:t>(</a:t>
                </a:r>
                <a:r>
                  <a:rPr lang="en-US" baseline="0" dirty="0" err="1"/>
                  <a:t>track,jet</a:t>
                </a:r>
                <a:r>
                  <a:rPr lang="en-US" baseline="0" dirty="0"/>
                  <a:t>): </a:t>
                </a:r>
              </a:p>
              <a:p>
                <a:r>
                  <a:rPr lang="en-US" baseline="0" dirty="0"/>
                  <a:t>Track </a:t>
                </a:r>
                <a:r>
                  <a:rPr lang="en-US" baseline="0" dirty="0" err="1"/>
                  <a:t>pT</a:t>
                </a:r>
                <a:r>
                  <a:rPr lang="en-US" baseline="0" dirty="0"/>
                  <a:t> ratio: track </a:t>
                </a:r>
                <a:r>
                  <a:rPr lang="en-US" baseline="0" dirty="0" err="1"/>
                  <a:t>pT</a:t>
                </a:r>
                <a:r>
                  <a:rPr lang="en-US" baseline="0" dirty="0"/>
                  <a:t>/ track momentum vector for the track with the highest 2D impact parameter</a:t>
                </a:r>
              </a:p>
              <a:p>
                <a:r>
                  <a:rPr lang="en-US" baseline="0" dirty="0"/>
                  <a:t>Track distance: </a:t>
                </a:r>
              </a:p>
              <a:p>
                <a:endParaRPr lang="en-US" dirty="0"/>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23</a:t>
            </a:fld>
            <a:endParaRPr lang="en-US"/>
          </a:p>
        </p:txBody>
      </p:sp>
    </p:spTree>
    <p:extLst>
      <p:ext uri="{BB962C8B-B14F-4D97-AF65-F5344CB8AC3E}">
        <p14:creationId xmlns:p14="http://schemas.microsoft.com/office/powerpoint/2010/main" val="120407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Soft Drop: Break the jet into two jets (undo the last step of clustering), check if pass the soft drop condition </a:t>
                </a:r>
                <a14:m>
                  <m:oMath xmlns:m="http://schemas.openxmlformats.org/officeDocument/2006/math">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2</m:t>
                                        </m:r>
                                      </m:sub>
                                    </m:sSub>
                                  </m:e>
                                </m:d>
                              </m:e>
                            </m:func>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r>
                                  <a:rPr lang="en-US" b="0" i="1" smtClean="0">
                                    <a:latin typeface="Cambria Math" panose="02040503050406030204" pitchFamily="18" charset="0"/>
                                  </a:rPr>
                                  <m:t>2</m:t>
                                </m:r>
                              </m:sub>
                            </m:sSub>
                          </m:den>
                        </m:f>
                        <m:r>
                          <a:rPr lang="en-US" b="0" i="1" smtClean="0">
                            <a:latin typeface="Cambria Math" panose="02040503050406030204" pitchFamily="18" charset="0"/>
                          </a:rPr>
                          <m:t>&gt;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𝑐𝑢𝑡</m:t>
                            </m:r>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Δ</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0</m:t>
                                        </m:r>
                                      </m:sub>
                                    </m:sSub>
                                  </m:den>
                                </m:f>
                              </m:e>
                            </m:d>
                          </m:e>
                          <m:sup>
                            <m:r>
                              <a:rPr lang="en-US" b="0" i="1" smtClean="0">
                                <a:latin typeface="Cambria Math" panose="02040503050406030204" pitchFamily="18" charset="0"/>
                              </a:rPr>
                              <m:t>𝛽</m:t>
                            </m:r>
                          </m:sup>
                        </m:sSup>
                      </m:e>
                    </m:d>
                    <m:r>
                      <a:rPr lang="en-US" b="0" i="0" smtClean="0">
                        <a:latin typeface="Cambria Math" panose="02040503050406030204" pitchFamily="18" charset="0"/>
                      </a:rPr>
                      <m:t>.</m:t>
                    </m:r>
                  </m:oMath>
                </a14:m>
                <a:endParaRPr lang="en-US" dirty="0"/>
              </a:p>
              <a:p>
                <a:r>
                  <a:rPr lang="en-US" dirty="0"/>
                  <a:t>If pass then jet mass is total mass else redefine to largest </a:t>
                </a:r>
                <a:r>
                  <a:rPr lang="en-US" dirty="0" err="1"/>
                  <a:t>pT</a:t>
                </a:r>
                <a:r>
                  <a:rPr lang="en-US" dirty="0"/>
                  <a:t> and repeat</a:t>
                </a:r>
              </a:p>
            </p:txBody>
          </p:sp>
        </mc:Choice>
        <mc:Fallback>
          <p:sp>
            <p:nvSpPr>
              <p:cNvPr id="3" name="Notes Placeholder 2"/>
              <p:cNvSpPr>
                <a:spLocks noGrp="1"/>
              </p:cNvSpPr>
              <p:nvPr>
                <p:ph type="body" idx="1"/>
              </p:nvPr>
            </p:nvSpPr>
            <p:spPr/>
            <p:txBody>
              <a:bodyPr/>
              <a:lstStyle/>
              <a:p>
                <a:r>
                  <a:rPr lang="en-US" dirty="0"/>
                  <a:t>Soft Drop: Break the jet into two jets (undo the last step of clustering), check if pass the soft drop condition </a:t>
                </a:r>
                <a:r>
                  <a:rPr lang="en-US" b="0" i="0">
                    <a:latin typeface="Cambria Math" panose="02040503050406030204" pitchFamily="18" charset="0"/>
                  </a:rPr>
                  <a:t>(min⁡(𝑃_𝑇1,𝑝_𝑇2 )/(𝑝_𝑇1+𝑝_𝑇2 )&gt;𝑧_𝑐𝑢𝑡 ((Δ𝑅_12)/𝑅_0 )^𝛽 ).</a:t>
                </a:r>
                <a:endParaRPr lang="en-US" dirty="0"/>
              </a:p>
              <a:p>
                <a:r>
                  <a:rPr lang="en-US" dirty="0"/>
                  <a:t>If pass then jet mass is total mass else redefine to largest </a:t>
                </a:r>
                <a:r>
                  <a:rPr lang="en-US" dirty="0" err="1"/>
                  <a:t>pT</a:t>
                </a:r>
                <a:r>
                  <a:rPr lang="en-US" dirty="0"/>
                  <a:t> and repeat</a:t>
                </a:r>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24</a:t>
            </a:fld>
            <a:endParaRPr lang="en-US"/>
          </a:p>
        </p:txBody>
      </p:sp>
    </p:spTree>
    <p:extLst>
      <p:ext uri="{BB962C8B-B14F-4D97-AF65-F5344CB8AC3E}">
        <p14:creationId xmlns:p14="http://schemas.microsoft.com/office/powerpoint/2010/main" val="1112719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electron/muon + jets</a:t>
            </a:r>
          </a:p>
          <a:p>
            <a:r>
              <a:rPr lang="en-US" dirty="0"/>
              <a:t>Right: untagged single lepton + jets</a:t>
            </a:r>
          </a:p>
        </p:txBody>
      </p:sp>
      <p:sp>
        <p:nvSpPr>
          <p:cNvPr id="4" name="Slide Number Placeholder 3"/>
          <p:cNvSpPr>
            <a:spLocks noGrp="1"/>
          </p:cNvSpPr>
          <p:nvPr>
            <p:ph type="sldNum" sz="quarter" idx="5"/>
          </p:nvPr>
        </p:nvSpPr>
        <p:spPr/>
        <p:txBody>
          <a:bodyPr/>
          <a:lstStyle/>
          <a:p>
            <a:fld id="{07B907D8-85D4-784E-BC80-DE60F468CEC7}" type="slidenum">
              <a:rPr lang="en-US" smtClean="0"/>
              <a:t>26</a:t>
            </a:fld>
            <a:endParaRPr lang="en-US"/>
          </a:p>
        </p:txBody>
      </p:sp>
    </p:spTree>
    <p:extLst>
      <p:ext uri="{BB962C8B-B14F-4D97-AF65-F5344CB8AC3E}">
        <p14:creationId xmlns:p14="http://schemas.microsoft.com/office/powerpoint/2010/main" val="1955183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Tracker muon: propagate tracks to the muon system with a loose matching to DT or CSC segments, </a:t>
            </a:r>
            <a:r>
              <a:rPr lang="en-US" dirty="0" err="1"/>
              <a:t>pT</a:t>
            </a:r>
            <a:r>
              <a:rPr lang="en-US" dirty="0"/>
              <a:t> &gt; 0.5 and p &gt; 2.5 GeV. </a:t>
            </a:r>
          </a:p>
          <a:p>
            <a:r>
              <a:rPr lang="en-US" dirty="0"/>
              <a:t>Global muon: Muons reconstructed with information only from the muon chambers are matched to tracker tracks</a:t>
            </a:r>
          </a:p>
        </p:txBody>
      </p:sp>
      <p:sp>
        <p:nvSpPr>
          <p:cNvPr id="4" name="Slide Number Placeholder 3"/>
          <p:cNvSpPr>
            <a:spLocks noGrp="1"/>
          </p:cNvSpPr>
          <p:nvPr>
            <p:ph type="sldNum" sz="quarter" idx="5"/>
          </p:nvPr>
        </p:nvSpPr>
        <p:spPr/>
        <p:txBody>
          <a:bodyPr/>
          <a:lstStyle/>
          <a:p>
            <a:fld id="{07B907D8-85D4-784E-BC80-DE60F468CEC7}" type="slidenum">
              <a:rPr lang="en-US" smtClean="0"/>
              <a:t>27</a:t>
            </a:fld>
            <a:endParaRPr lang="en-US"/>
          </a:p>
        </p:txBody>
      </p:sp>
    </p:spTree>
    <p:extLst>
      <p:ext uri="{BB962C8B-B14F-4D97-AF65-F5344CB8AC3E}">
        <p14:creationId xmlns:p14="http://schemas.microsoft.com/office/powerpoint/2010/main" val="213146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28</a:t>
            </a:fld>
            <a:endParaRPr lang="en-US"/>
          </a:p>
        </p:txBody>
      </p:sp>
    </p:spTree>
    <p:extLst>
      <p:ext uri="{BB962C8B-B14F-4D97-AF65-F5344CB8AC3E}">
        <p14:creationId xmlns:p14="http://schemas.microsoft.com/office/powerpoint/2010/main" val="302485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veto for HCAL Endcaps in which some modules became unresponsive</a:t>
            </a:r>
          </a:p>
        </p:txBody>
      </p:sp>
      <p:sp>
        <p:nvSpPr>
          <p:cNvPr id="4" name="Slide Number Placeholder 3"/>
          <p:cNvSpPr>
            <a:spLocks noGrp="1"/>
          </p:cNvSpPr>
          <p:nvPr>
            <p:ph type="sldNum" sz="quarter" idx="5"/>
          </p:nvPr>
        </p:nvSpPr>
        <p:spPr/>
        <p:txBody>
          <a:bodyPr/>
          <a:lstStyle/>
          <a:p>
            <a:fld id="{07B907D8-85D4-784E-BC80-DE60F468CEC7}" type="slidenum">
              <a:rPr lang="en-US" smtClean="0"/>
              <a:t>29</a:t>
            </a:fld>
            <a:endParaRPr lang="en-US"/>
          </a:p>
        </p:txBody>
      </p:sp>
    </p:spTree>
    <p:extLst>
      <p:ext uri="{BB962C8B-B14F-4D97-AF65-F5344CB8AC3E}">
        <p14:creationId xmlns:p14="http://schemas.microsoft.com/office/powerpoint/2010/main" val="26270947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30</a:t>
            </a:fld>
            <a:endParaRPr lang="en-US"/>
          </a:p>
        </p:txBody>
      </p:sp>
    </p:spTree>
    <p:extLst>
      <p:ext uri="{BB962C8B-B14F-4D97-AF65-F5344CB8AC3E}">
        <p14:creationId xmlns:p14="http://schemas.microsoft.com/office/powerpoint/2010/main" val="1832089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31</a:t>
            </a:fld>
            <a:endParaRPr lang="en-US"/>
          </a:p>
        </p:txBody>
      </p:sp>
    </p:spTree>
    <p:extLst>
      <p:ext uri="{BB962C8B-B14F-4D97-AF65-F5344CB8AC3E}">
        <p14:creationId xmlns:p14="http://schemas.microsoft.com/office/powerpoint/2010/main" val="4240642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a:t>
            </a:fld>
            <a:endParaRPr lang="en-US"/>
          </a:p>
        </p:txBody>
      </p:sp>
    </p:spTree>
    <p:extLst>
      <p:ext uri="{BB962C8B-B14F-4D97-AF65-F5344CB8AC3E}">
        <p14:creationId xmlns:p14="http://schemas.microsoft.com/office/powerpoint/2010/main" val="30338243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32</a:t>
            </a:fld>
            <a:endParaRPr lang="en-US"/>
          </a:p>
        </p:txBody>
      </p:sp>
    </p:spTree>
    <p:extLst>
      <p:ext uri="{BB962C8B-B14F-4D97-AF65-F5344CB8AC3E}">
        <p14:creationId xmlns:p14="http://schemas.microsoft.com/office/powerpoint/2010/main" val="2404639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33</a:t>
            </a:fld>
            <a:endParaRPr lang="en-US"/>
          </a:p>
        </p:txBody>
      </p:sp>
    </p:spTree>
    <p:extLst>
      <p:ext uri="{BB962C8B-B14F-4D97-AF65-F5344CB8AC3E}">
        <p14:creationId xmlns:p14="http://schemas.microsoft.com/office/powerpoint/2010/main" val="2768040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36</a:t>
            </a:fld>
            <a:endParaRPr lang="en-US"/>
          </a:p>
        </p:txBody>
      </p:sp>
    </p:spTree>
    <p:extLst>
      <p:ext uri="{BB962C8B-B14F-4D97-AF65-F5344CB8AC3E}">
        <p14:creationId xmlns:p14="http://schemas.microsoft.com/office/powerpoint/2010/main" val="3877152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37</a:t>
            </a:fld>
            <a:endParaRPr lang="en-US"/>
          </a:p>
        </p:txBody>
      </p:sp>
    </p:spTree>
    <p:extLst>
      <p:ext uri="{BB962C8B-B14F-4D97-AF65-F5344CB8AC3E}">
        <p14:creationId xmlns:p14="http://schemas.microsoft.com/office/powerpoint/2010/main" val="2974814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42</a:t>
            </a:fld>
            <a:endParaRPr lang="en-US"/>
          </a:p>
        </p:txBody>
      </p:sp>
    </p:spTree>
    <p:extLst>
      <p:ext uri="{BB962C8B-B14F-4D97-AF65-F5344CB8AC3E}">
        <p14:creationId xmlns:p14="http://schemas.microsoft.com/office/powerpoint/2010/main" val="4099431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44</a:t>
            </a:fld>
            <a:endParaRPr lang="en-US"/>
          </a:p>
        </p:txBody>
      </p:sp>
    </p:spTree>
    <p:extLst>
      <p:ext uri="{BB962C8B-B14F-4D97-AF65-F5344CB8AC3E}">
        <p14:creationId xmlns:p14="http://schemas.microsoft.com/office/powerpoint/2010/main" val="7679921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46</a:t>
            </a:fld>
            <a:endParaRPr lang="en-US"/>
          </a:p>
        </p:txBody>
      </p:sp>
    </p:spTree>
    <p:extLst>
      <p:ext uri="{BB962C8B-B14F-4D97-AF65-F5344CB8AC3E}">
        <p14:creationId xmlns:p14="http://schemas.microsoft.com/office/powerpoint/2010/main" val="2479579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47</a:t>
            </a:fld>
            <a:endParaRPr lang="en-US"/>
          </a:p>
        </p:txBody>
      </p:sp>
    </p:spTree>
    <p:extLst>
      <p:ext uri="{BB962C8B-B14F-4D97-AF65-F5344CB8AC3E}">
        <p14:creationId xmlns:p14="http://schemas.microsoft.com/office/powerpoint/2010/main" val="3257659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50</a:t>
            </a:fld>
            <a:endParaRPr lang="en-US"/>
          </a:p>
        </p:txBody>
      </p:sp>
    </p:spTree>
    <p:extLst>
      <p:ext uri="{BB962C8B-B14F-4D97-AF65-F5344CB8AC3E}">
        <p14:creationId xmlns:p14="http://schemas.microsoft.com/office/powerpoint/2010/main" val="507559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Y_t</a:t>
            </a:r>
            <a:r>
              <a:rPr lang="en-US" dirty="0"/>
              <a:t> is the Yukawa coupling(interaction between a scalar field and Dirac field), </a:t>
            </a:r>
          </a:p>
        </p:txBody>
      </p:sp>
      <p:sp>
        <p:nvSpPr>
          <p:cNvPr id="4" name="Slide Number Placeholder 3"/>
          <p:cNvSpPr>
            <a:spLocks noGrp="1"/>
          </p:cNvSpPr>
          <p:nvPr>
            <p:ph type="sldNum" sz="quarter" idx="5"/>
          </p:nvPr>
        </p:nvSpPr>
        <p:spPr/>
        <p:txBody>
          <a:bodyPr/>
          <a:lstStyle/>
          <a:p>
            <a:fld id="{07B907D8-85D4-784E-BC80-DE60F468CEC7}" type="slidenum">
              <a:rPr lang="en-US" smtClean="0"/>
              <a:t>55</a:t>
            </a:fld>
            <a:endParaRPr lang="en-US"/>
          </a:p>
        </p:txBody>
      </p:sp>
    </p:spTree>
    <p:extLst>
      <p:ext uri="{BB962C8B-B14F-4D97-AF65-F5344CB8AC3E}">
        <p14:creationId xmlns:p14="http://schemas.microsoft.com/office/powerpoint/2010/main" val="2490573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MOND: Newtonian mechanics tested at large accelerations, but not </a:t>
            </a:r>
          </a:p>
          <a:p>
            <a:r>
              <a:rPr lang="en-US" dirty="0"/>
              <a:t>21 cm hydrogen: due to spin flip of electron in hydrogen, anti-aligned to aligned nuclear-electron spins</a:t>
            </a:r>
          </a:p>
        </p:txBody>
      </p:sp>
      <p:sp>
        <p:nvSpPr>
          <p:cNvPr id="4" name="Slide Number Placeholder 3"/>
          <p:cNvSpPr>
            <a:spLocks noGrp="1"/>
          </p:cNvSpPr>
          <p:nvPr>
            <p:ph type="sldNum" sz="quarter" idx="5"/>
          </p:nvPr>
        </p:nvSpPr>
        <p:spPr/>
        <p:txBody>
          <a:bodyPr/>
          <a:lstStyle/>
          <a:p>
            <a:fld id="{07B907D8-85D4-784E-BC80-DE60F468CEC7}" type="slidenum">
              <a:rPr lang="en-US" smtClean="0"/>
              <a:t>5</a:t>
            </a:fld>
            <a:endParaRPr lang="en-US"/>
          </a:p>
        </p:txBody>
      </p:sp>
    </p:spTree>
    <p:extLst>
      <p:ext uri="{BB962C8B-B14F-4D97-AF65-F5344CB8AC3E}">
        <p14:creationId xmlns:p14="http://schemas.microsoft.com/office/powerpoint/2010/main" val="3212735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T1tttt and T1ttbb it is an off-shell top that then decays to top(bottom) and a neutralino.</a:t>
            </a:r>
          </a:p>
        </p:txBody>
      </p:sp>
      <p:sp>
        <p:nvSpPr>
          <p:cNvPr id="4" name="Slide Number Placeholder 3"/>
          <p:cNvSpPr>
            <a:spLocks noGrp="1"/>
          </p:cNvSpPr>
          <p:nvPr>
            <p:ph type="sldNum" sz="quarter" idx="5"/>
          </p:nvPr>
        </p:nvSpPr>
        <p:spPr/>
        <p:txBody>
          <a:bodyPr/>
          <a:lstStyle/>
          <a:p>
            <a:fld id="{07B907D8-85D4-784E-BC80-DE60F468CEC7}" type="slidenum">
              <a:rPr lang="en-US" smtClean="0"/>
              <a:t>58</a:t>
            </a:fld>
            <a:endParaRPr lang="en-US"/>
          </a:p>
        </p:txBody>
      </p:sp>
    </p:spTree>
    <p:extLst>
      <p:ext uri="{BB962C8B-B14F-4D97-AF65-F5344CB8AC3E}">
        <p14:creationId xmlns:p14="http://schemas.microsoft.com/office/powerpoint/2010/main" val="31920483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Infrared safe: reconstruction is unaffected by soft radiation of photons</a:t>
            </a:r>
          </a:p>
          <a:p>
            <a:r>
              <a:rPr lang="en-US" dirty="0"/>
              <a:t>Jet area: unaffected by soft radiation, low </a:t>
            </a:r>
            <a:r>
              <a:rPr lang="en-US" dirty="0" err="1"/>
              <a:t>pT</a:t>
            </a:r>
            <a:r>
              <a:rPr lang="en-US" dirty="0"/>
              <a:t> photons will not have a min from the above</a:t>
            </a:r>
          </a:p>
          <a:p>
            <a:r>
              <a:rPr lang="en-US" dirty="0"/>
              <a:t>P = 1: Inclusive </a:t>
            </a:r>
            <a:r>
              <a:rPr lang="en-US" dirty="0" err="1"/>
              <a:t>kT</a:t>
            </a:r>
            <a:r>
              <a:rPr lang="en-US" dirty="0"/>
              <a:t> algorithm</a:t>
            </a:r>
          </a:p>
          <a:p>
            <a:r>
              <a:rPr lang="en-US" dirty="0"/>
              <a:t>P = 0: Inclusive Cambridge/Aachen algorithm</a:t>
            </a:r>
          </a:p>
        </p:txBody>
      </p:sp>
      <p:sp>
        <p:nvSpPr>
          <p:cNvPr id="4" name="Slide Number Placeholder 3"/>
          <p:cNvSpPr>
            <a:spLocks noGrp="1"/>
          </p:cNvSpPr>
          <p:nvPr>
            <p:ph type="sldNum" sz="quarter" idx="5"/>
          </p:nvPr>
        </p:nvSpPr>
        <p:spPr/>
        <p:txBody>
          <a:bodyPr/>
          <a:lstStyle/>
          <a:p>
            <a:fld id="{07B907D8-85D4-784E-BC80-DE60F468CEC7}" type="slidenum">
              <a:rPr lang="en-US" smtClean="0"/>
              <a:t>60</a:t>
            </a:fld>
            <a:endParaRPr lang="en-US"/>
          </a:p>
        </p:txBody>
      </p:sp>
    </p:spTree>
    <p:extLst>
      <p:ext uri="{BB962C8B-B14F-4D97-AF65-F5344CB8AC3E}">
        <p14:creationId xmlns:p14="http://schemas.microsoft.com/office/powerpoint/2010/main" val="26994911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Must be odd </a:t>
            </a:r>
            <a:r>
              <a:rPr lang="en-US" dirty="0" err="1"/>
              <a:t>pronginess</a:t>
            </a:r>
            <a:r>
              <a:rPr lang="en-US" dirty="0"/>
              <a:t> to conserve charge</a:t>
            </a:r>
          </a:p>
        </p:txBody>
      </p:sp>
      <p:sp>
        <p:nvSpPr>
          <p:cNvPr id="4" name="Slide Number Placeholder 3"/>
          <p:cNvSpPr>
            <a:spLocks noGrp="1"/>
          </p:cNvSpPr>
          <p:nvPr>
            <p:ph type="sldNum" sz="quarter" idx="5"/>
          </p:nvPr>
        </p:nvSpPr>
        <p:spPr/>
        <p:txBody>
          <a:bodyPr/>
          <a:lstStyle/>
          <a:p>
            <a:fld id="{07B907D8-85D4-784E-BC80-DE60F468CEC7}" type="slidenum">
              <a:rPr lang="en-US" smtClean="0"/>
              <a:t>61</a:t>
            </a:fld>
            <a:endParaRPr lang="en-US"/>
          </a:p>
        </p:txBody>
      </p:sp>
    </p:spTree>
    <p:extLst>
      <p:ext uri="{BB962C8B-B14F-4D97-AF65-F5344CB8AC3E}">
        <p14:creationId xmlns:p14="http://schemas.microsoft.com/office/powerpoint/2010/main" val="663235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HEM veto for HCAL Endcaps in which some modules became unresponsive</a:t>
            </a:r>
          </a:p>
        </p:txBody>
      </p:sp>
      <p:sp>
        <p:nvSpPr>
          <p:cNvPr id="4" name="Slide Number Placeholder 3"/>
          <p:cNvSpPr>
            <a:spLocks noGrp="1"/>
          </p:cNvSpPr>
          <p:nvPr>
            <p:ph type="sldNum" sz="quarter" idx="5"/>
          </p:nvPr>
        </p:nvSpPr>
        <p:spPr/>
        <p:txBody>
          <a:bodyPr/>
          <a:lstStyle/>
          <a:p>
            <a:fld id="{07B907D8-85D4-784E-BC80-DE60F468CEC7}" type="slidenum">
              <a:rPr lang="en-US" smtClean="0"/>
              <a:t>65</a:t>
            </a:fld>
            <a:endParaRPr lang="en-US"/>
          </a:p>
        </p:txBody>
      </p:sp>
    </p:spTree>
    <p:extLst>
      <p:ext uri="{BB962C8B-B14F-4D97-AF65-F5344CB8AC3E}">
        <p14:creationId xmlns:p14="http://schemas.microsoft.com/office/powerpoint/2010/main" val="10341079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 decaying to neutrinos to get missing energy. </a:t>
            </a:r>
          </a:p>
          <a:p>
            <a:r>
              <a:rPr lang="en-US" dirty="0"/>
              <a:t>Z to dilepton control region and a Photon control region.</a:t>
            </a:r>
          </a:p>
          <a:p>
            <a:r>
              <a:rPr lang="en-US" dirty="0"/>
              <a:t>Possible systematics: </a:t>
            </a:r>
            <a:r>
              <a:rPr lang="en-US" dirty="0" err="1"/>
              <a:t>Rz</a:t>
            </a:r>
            <a:r>
              <a:rPr lang="en-US" dirty="0"/>
              <a:t> for normalization, </a:t>
            </a:r>
            <a:r>
              <a:rPr lang="en-US" dirty="0" err="1"/>
              <a:t>Zgamma</a:t>
            </a:r>
            <a:r>
              <a:rPr lang="en-US" dirty="0"/>
              <a:t> for physics differences between physics processes</a:t>
            </a:r>
          </a:p>
          <a:p>
            <a:r>
              <a:rPr lang="en-US" dirty="0"/>
              <a:t>Z to leptons: 3.3%</a:t>
            </a:r>
          </a:p>
          <a:p>
            <a:r>
              <a:rPr lang="en-US" dirty="0"/>
              <a:t>Z to </a:t>
            </a:r>
            <a:r>
              <a:rPr lang="en-US" dirty="0" err="1"/>
              <a:t>nunu</a:t>
            </a:r>
            <a:r>
              <a:rPr lang="en-US" dirty="0"/>
              <a:t>: 20.0%</a:t>
            </a:r>
          </a:p>
          <a:p>
            <a:r>
              <a:rPr lang="en-US" dirty="0"/>
              <a:t>Z to hadrons: 69.911%</a:t>
            </a:r>
          </a:p>
        </p:txBody>
      </p:sp>
      <p:sp>
        <p:nvSpPr>
          <p:cNvPr id="4" name="Slide Number Placeholder 3"/>
          <p:cNvSpPr>
            <a:spLocks noGrp="1"/>
          </p:cNvSpPr>
          <p:nvPr>
            <p:ph type="sldNum" sz="quarter" idx="5"/>
          </p:nvPr>
        </p:nvSpPr>
        <p:spPr/>
        <p:txBody>
          <a:bodyPr/>
          <a:lstStyle/>
          <a:p>
            <a:fld id="{07B907D8-85D4-784E-BC80-DE60F468CEC7}" type="slidenum">
              <a:rPr lang="en-US" smtClean="0"/>
              <a:t>71</a:t>
            </a:fld>
            <a:endParaRPr lang="en-US"/>
          </a:p>
        </p:txBody>
      </p:sp>
    </p:spTree>
    <p:extLst>
      <p:ext uri="{BB962C8B-B14F-4D97-AF65-F5344CB8AC3E}">
        <p14:creationId xmlns:p14="http://schemas.microsoft.com/office/powerpoint/2010/main" val="30505099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calculated the normalization and calculate a weighted average. We calculate the Z mass and bin in the Z mass peak. Solve the matrix and only </a:t>
            </a:r>
            <a:r>
              <a:rPr lang="en-US" dirty="0" err="1"/>
              <a:t>Rz</a:t>
            </a:r>
            <a:r>
              <a:rPr lang="en-US" dirty="0"/>
              <a:t> in the final prediction. Some difference but in agreement in general</a:t>
            </a:r>
          </a:p>
        </p:txBody>
      </p:sp>
      <p:sp>
        <p:nvSpPr>
          <p:cNvPr id="4" name="Slide Number Placeholder 3"/>
          <p:cNvSpPr>
            <a:spLocks noGrp="1"/>
          </p:cNvSpPr>
          <p:nvPr>
            <p:ph type="sldNum" sz="quarter" idx="5"/>
          </p:nvPr>
        </p:nvSpPr>
        <p:spPr/>
        <p:txBody>
          <a:bodyPr/>
          <a:lstStyle/>
          <a:p>
            <a:fld id="{07B907D8-85D4-784E-BC80-DE60F468CEC7}" type="slidenum">
              <a:rPr lang="en-US" smtClean="0"/>
              <a:t>73</a:t>
            </a:fld>
            <a:endParaRPr lang="en-US"/>
          </a:p>
        </p:txBody>
      </p:sp>
    </p:spTree>
    <p:extLst>
      <p:ext uri="{BB962C8B-B14F-4D97-AF65-F5344CB8AC3E}">
        <p14:creationId xmlns:p14="http://schemas.microsoft.com/office/powerpoint/2010/main" val="3808157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74</a:t>
            </a:fld>
            <a:endParaRPr lang="en-US"/>
          </a:p>
        </p:txBody>
      </p:sp>
    </p:spTree>
    <p:extLst>
      <p:ext uri="{BB962C8B-B14F-4D97-AF65-F5344CB8AC3E}">
        <p14:creationId xmlns:p14="http://schemas.microsoft.com/office/powerpoint/2010/main" val="3206164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Reduced chi squared is the constant fit which is used to get a scaling factor which is a method S = sqrt(xhi^2) </a:t>
            </a:r>
          </a:p>
        </p:txBody>
      </p:sp>
      <p:sp>
        <p:nvSpPr>
          <p:cNvPr id="4" name="Slide Number Placeholder 3"/>
          <p:cNvSpPr>
            <a:spLocks noGrp="1"/>
          </p:cNvSpPr>
          <p:nvPr>
            <p:ph type="sldNum" sz="quarter" idx="5"/>
          </p:nvPr>
        </p:nvSpPr>
        <p:spPr/>
        <p:txBody>
          <a:bodyPr/>
          <a:lstStyle/>
          <a:p>
            <a:fld id="{07B907D8-85D4-784E-BC80-DE60F468CEC7}" type="slidenum">
              <a:rPr lang="en-US" smtClean="0"/>
              <a:t>75</a:t>
            </a:fld>
            <a:endParaRPr lang="en-US"/>
          </a:p>
        </p:txBody>
      </p:sp>
    </p:spTree>
    <p:extLst>
      <p:ext uri="{BB962C8B-B14F-4D97-AF65-F5344CB8AC3E}">
        <p14:creationId xmlns:p14="http://schemas.microsoft.com/office/powerpoint/2010/main" val="21044023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Signal contamination near zero due to the Z mass requirement</a:t>
            </a:r>
          </a:p>
        </p:txBody>
      </p:sp>
      <p:sp>
        <p:nvSpPr>
          <p:cNvPr id="4" name="Slide Number Placeholder 3"/>
          <p:cNvSpPr>
            <a:spLocks noGrp="1"/>
          </p:cNvSpPr>
          <p:nvPr>
            <p:ph type="sldNum" sz="quarter" idx="5"/>
          </p:nvPr>
        </p:nvSpPr>
        <p:spPr/>
        <p:txBody>
          <a:bodyPr/>
          <a:lstStyle/>
          <a:p>
            <a:fld id="{07B907D8-85D4-784E-BC80-DE60F468CEC7}" type="slidenum">
              <a:rPr lang="en-US" smtClean="0"/>
              <a:t>77</a:t>
            </a:fld>
            <a:endParaRPr lang="en-US"/>
          </a:p>
        </p:txBody>
      </p:sp>
    </p:spTree>
    <p:extLst>
      <p:ext uri="{BB962C8B-B14F-4D97-AF65-F5344CB8AC3E}">
        <p14:creationId xmlns:p14="http://schemas.microsoft.com/office/powerpoint/2010/main" val="713870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81</a:t>
            </a:fld>
            <a:endParaRPr lang="en-US"/>
          </a:p>
        </p:txBody>
      </p:sp>
    </p:spTree>
    <p:extLst>
      <p:ext uri="{BB962C8B-B14F-4D97-AF65-F5344CB8AC3E}">
        <p14:creationId xmlns:p14="http://schemas.microsoft.com/office/powerpoint/2010/main" val="3498601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Quantum Numbers: Charge, weak isospin, weak hypercharge, color</a:t>
            </a:r>
          </a:p>
        </p:txBody>
      </p:sp>
      <p:sp>
        <p:nvSpPr>
          <p:cNvPr id="4" name="Slide Number Placeholder 3"/>
          <p:cNvSpPr>
            <a:spLocks noGrp="1"/>
          </p:cNvSpPr>
          <p:nvPr>
            <p:ph type="sldNum" sz="quarter" idx="5"/>
          </p:nvPr>
        </p:nvSpPr>
        <p:spPr/>
        <p:txBody>
          <a:bodyPr/>
          <a:lstStyle/>
          <a:p>
            <a:fld id="{07B907D8-85D4-784E-BC80-DE60F468CEC7}" type="slidenum">
              <a:rPr lang="en-US" smtClean="0"/>
              <a:t>7</a:t>
            </a:fld>
            <a:endParaRPr lang="en-US"/>
          </a:p>
        </p:txBody>
      </p:sp>
    </p:spTree>
    <p:extLst>
      <p:ext uri="{BB962C8B-B14F-4D97-AF65-F5344CB8AC3E}">
        <p14:creationId xmlns:p14="http://schemas.microsoft.com/office/powerpoint/2010/main" val="981129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renormalization</a:t>
            </a:r>
          </a:p>
        </p:txBody>
      </p:sp>
      <p:sp>
        <p:nvSpPr>
          <p:cNvPr id="4" name="Slide Number Placeholder 3"/>
          <p:cNvSpPr>
            <a:spLocks noGrp="1"/>
          </p:cNvSpPr>
          <p:nvPr>
            <p:ph type="sldNum" sz="quarter" idx="5"/>
          </p:nvPr>
        </p:nvSpPr>
        <p:spPr/>
        <p:txBody>
          <a:bodyPr/>
          <a:lstStyle/>
          <a:p>
            <a:fld id="{07B907D8-85D4-784E-BC80-DE60F468CEC7}" type="slidenum">
              <a:rPr lang="en-US" smtClean="0"/>
              <a:t>8</a:t>
            </a:fld>
            <a:endParaRPr lang="en-US"/>
          </a:p>
        </p:txBody>
      </p:sp>
    </p:spTree>
    <p:extLst>
      <p:ext uri="{BB962C8B-B14F-4D97-AF65-F5344CB8AC3E}">
        <p14:creationId xmlns:p14="http://schemas.microsoft.com/office/powerpoint/2010/main" val="3452487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P_R = (-1)^3(B-L)+2s</a:t>
            </a:r>
          </a:p>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9</a:t>
            </a:fld>
            <a:endParaRPr lang="en-US"/>
          </a:p>
        </p:txBody>
      </p:sp>
    </p:spTree>
    <p:extLst>
      <p:ext uri="{BB962C8B-B14F-4D97-AF65-F5344CB8AC3E}">
        <p14:creationId xmlns:p14="http://schemas.microsoft.com/office/powerpoint/2010/main" val="271322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Two loop renormalization group evolution of the inverse gauge couplings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𝛼</m:t>
                        </m:r>
                      </m:e>
                      <m:sub>
                        <m:r>
                          <a:rPr lang="en-US" b="0" i="1" smtClean="0">
                            <a:latin typeface="Cambria Math" panose="02040503050406030204" pitchFamily="18" charset="0"/>
                          </a:rPr>
                          <m:t>𝑎</m:t>
                        </m:r>
                      </m:sub>
                      <m:sup>
                        <m:r>
                          <a:rPr lang="en-US" b="0" i="1" smtClean="0">
                            <a:latin typeface="Cambria Math" panose="02040503050406030204" pitchFamily="18" charset="0"/>
                          </a:rPr>
                          <m:t>−1</m:t>
                        </m:r>
                      </m:sup>
                    </m:sSubSup>
                    <m:r>
                      <a:rPr lang="en-US" b="0" i="1" smtClean="0">
                        <a:latin typeface="Cambria Math" panose="02040503050406030204" pitchFamily="18" charset="0"/>
                      </a:rPr>
                      <m:t>(</m:t>
                    </m:r>
                    <m:r>
                      <a:rPr lang="en-US" b="0" i="1" smtClean="0">
                        <a:latin typeface="Cambria Math" panose="02040503050406030204" pitchFamily="18" charset="0"/>
                      </a:rPr>
                      <m:t>𝑄</m:t>
                    </m:r>
                    <m:r>
                      <a:rPr lang="en-US" b="0" i="1" smtClean="0">
                        <a:latin typeface="Cambria Math" panose="02040503050406030204" pitchFamily="18" charset="0"/>
                      </a:rPr>
                      <m:t>)</m:t>
                    </m:r>
                  </m:oMath>
                </a14:m>
                <a:r>
                  <a:rPr lang="en-US" dirty="0"/>
                  <a:t> in the SM (dashed) and MSSM</a:t>
                </a:r>
                <a:r>
                  <a:rPr lang="en-US" baseline="0" dirty="0"/>
                  <a:t> (solid). In the MSSM, the </a:t>
                </a:r>
                <a:r>
                  <a:rPr lang="en-US" baseline="0" dirty="0" err="1"/>
                  <a:t>sparticle</a:t>
                </a:r>
                <a:r>
                  <a:rPr lang="en-US" baseline="0" dirty="0"/>
                  <a:t> masses are treated as a common threshold varied between 750 GeV and 2.5 </a:t>
                </a:r>
                <a:r>
                  <a:rPr lang="en-US" baseline="0" dirty="0" err="1"/>
                  <a:t>TeV</a:t>
                </a:r>
                <a:r>
                  <a:rPr lang="en-US" baseline="0" dirty="0"/>
                  <a:t>. </a:t>
                </a:r>
              </a:p>
              <a:p>
                <a:r>
                  <a:rPr lang="en-US" baseline="0" dirty="0"/>
                  <a:t>QED: </a:t>
                </a:r>
                <a14:m>
                  <m:oMath xmlns:m="http://schemas.openxmlformats.org/officeDocument/2006/math">
                    <m:r>
                      <a:rPr lang="en-US" b="0" i="1" baseline="0" smtClean="0">
                        <a:latin typeface="Cambria Math" panose="02040503050406030204" pitchFamily="18" charset="0"/>
                      </a:rPr>
                      <m:t>𝛼</m:t>
                    </m:r>
                    <m:r>
                      <a:rPr lang="en-US" b="0" i="1" baseline="0" smtClean="0">
                        <a:latin typeface="Cambria Math" panose="02040503050406030204" pitchFamily="18" charset="0"/>
                      </a:rPr>
                      <m:t>=</m:t>
                    </m:r>
                    <m:f>
                      <m:fPr>
                        <m:ctrlPr>
                          <a:rPr lang="en-US" b="0" i="1" baseline="0" smtClean="0">
                            <a:latin typeface="Cambria Math" panose="02040503050406030204" pitchFamily="18" charset="0"/>
                          </a:rPr>
                        </m:ctrlPr>
                      </m:fPr>
                      <m:num>
                        <m:sSup>
                          <m:sSupPr>
                            <m:ctrlPr>
                              <a:rPr lang="en-US" b="0" i="1" baseline="0" smtClean="0">
                                <a:latin typeface="Cambria Math" panose="02040503050406030204" pitchFamily="18" charset="0"/>
                              </a:rPr>
                            </m:ctrlPr>
                          </m:sSupPr>
                          <m:e>
                            <m:r>
                              <a:rPr lang="en-US" b="0" i="1" baseline="0" smtClean="0">
                                <a:latin typeface="Cambria Math" panose="02040503050406030204" pitchFamily="18" charset="0"/>
                              </a:rPr>
                              <m:t>𝑒</m:t>
                            </m:r>
                          </m:e>
                          <m:sup>
                            <m:r>
                              <a:rPr lang="en-US" b="0" i="1" baseline="0" smtClean="0">
                                <a:latin typeface="Cambria Math" panose="02040503050406030204" pitchFamily="18" charset="0"/>
                              </a:rPr>
                              <m:t>2</m:t>
                            </m:r>
                          </m:sup>
                        </m:sSup>
                      </m:num>
                      <m:den>
                        <m:r>
                          <a:rPr lang="en-US" b="0" i="1" baseline="0" smtClean="0">
                            <a:latin typeface="Cambria Math" panose="02040503050406030204" pitchFamily="18" charset="0"/>
                          </a:rPr>
                          <m:t>4</m:t>
                        </m:r>
                        <m:r>
                          <a:rPr lang="en-US" b="0" i="1" baseline="0" smtClean="0">
                            <a:latin typeface="Cambria Math" panose="02040503050406030204" pitchFamily="18" charset="0"/>
                          </a:rPr>
                          <m:t>𝜋</m:t>
                        </m:r>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𝜖</m:t>
                            </m:r>
                          </m:e>
                          <m:sub>
                            <m:r>
                              <a:rPr lang="en-US" b="0" i="1" baseline="0" smtClean="0">
                                <a:latin typeface="Cambria Math" panose="02040503050406030204" pitchFamily="18" charset="0"/>
                              </a:rPr>
                              <m:t>0</m:t>
                            </m:r>
                          </m:sub>
                        </m:sSub>
                        <m:r>
                          <a:rPr lang="en-US" b="0" i="1" baseline="0" smtClean="0">
                            <a:latin typeface="Cambria Math" panose="02040503050406030204" pitchFamily="18" charset="0"/>
                            <a:ea typeface="Cambria Math" panose="02040503050406030204" pitchFamily="18" charset="0"/>
                          </a:rPr>
                          <m:t>ℏ</m:t>
                        </m:r>
                        <m:r>
                          <a:rPr lang="en-US" b="0" i="1" baseline="0" smtClean="0">
                            <a:latin typeface="Cambria Math" panose="02040503050406030204" pitchFamily="18" charset="0"/>
                            <a:ea typeface="Cambria Math" panose="02040503050406030204" pitchFamily="18" charset="0"/>
                          </a:rPr>
                          <m:t>𝑐</m:t>
                        </m:r>
                      </m:den>
                    </m:f>
                  </m:oMath>
                </a14:m>
                <a:endParaRPr lang="en-US" dirty="0"/>
              </a:p>
              <a:p>
                <a:r>
                  <a:rPr lang="en-US" dirty="0"/>
                  <a:t>QCD: </a:t>
                </a:r>
              </a:p>
            </p:txBody>
          </p:sp>
        </mc:Choice>
        <mc:Fallback xmlns="">
          <p:sp>
            <p:nvSpPr>
              <p:cNvPr id="3" name="Notes Placeholder 2"/>
              <p:cNvSpPr>
                <a:spLocks noGrp="1"/>
              </p:cNvSpPr>
              <p:nvPr>
                <p:ph type="body" idx="1"/>
              </p:nvPr>
            </p:nvSpPr>
            <p:spPr/>
            <p:txBody>
              <a:bodyPr/>
              <a:lstStyle/>
              <a:p>
                <a:r>
                  <a:rPr lang="en-US" dirty="0"/>
                  <a:t>Two loop renormalization group evolution of the inverse gauge couplings </a:t>
                </a:r>
                <a:r>
                  <a:rPr lang="en-US" b="0" i="0">
                    <a:latin typeface="Cambria Math" panose="02040503050406030204" pitchFamily="18" charset="0"/>
                  </a:rPr>
                  <a:t>𝛼_𝑎^(−1) (𝑄)</a:t>
                </a:r>
                <a:r>
                  <a:rPr lang="en-US" dirty="0"/>
                  <a:t> in the SM (dashed) and MSSM</a:t>
                </a:r>
                <a:r>
                  <a:rPr lang="en-US" baseline="0" dirty="0"/>
                  <a:t> (solid). In the MSSM, the </a:t>
                </a:r>
                <a:r>
                  <a:rPr lang="en-US" baseline="0" dirty="0" err="1"/>
                  <a:t>sparticle</a:t>
                </a:r>
                <a:r>
                  <a:rPr lang="en-US" baseline="0" dirty="0"/>
                  <a:t> masses are treated as a common threshold varied between 750 GeV and 2.5 </a:t>
                </a:r>
                <a:r>
                  <a:rPr lang="en-US" baseline="0" dirty="0" err="1"/>
                  <a:t>TeV</a:t>
                </a:r>
                <a:r>
                  <a:rPr lang="en-US" baseline="0" dirty="0"/>
                  <a:t>. </a:t>
                </a:r>
                <a:endParaRPr lang="en-US" dirty="0"/>
              </a:p>
            </p:txBody>
          </p:sp>
        </mc:Fallback>
      </mc:AlternateContent>
      <p:sp>
        <p:nvSpPr>
          <p:cNvPr id="4" name="Slide Number Placeholder 3"/>
          <p:cNvSpPr>
            <a:spLocks noGrp="1"/>
          </p:cNvSpPr>
          <p:nvPr>
            <p:ph type="sldNum" sz="quarter" idx="5"/>
          </p:nvPr>
        </p:nvSpPr>
        <p:spPr/>
        <p:txBody>
          <a:bodyPr/>
          <a:lstStyle/>
          <a:p>
            <a:fld id="{07B907D8-85D4-784E-BC80-DE60F468CEC7}" type="slidenum">
              <a:rPr lang="en-US" smtClean="0"/>
              <a:t>10</a:t>
            </a:fld>
            <a:endParaRPr lang="en-US"/>
          </a:p>
        </p:txBody>
      </p:sp>
    </p:spTree>
    <p:extLst>
      <p:ext uri="{BB962C8B-B14F-4D97-AF65-F5344CB8AC3E}">
        <p14:creationId xmlns:p14="http://schemas.microsoft.com/office/powerpoint/2010/main" val="13259054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7B907D8-85D4-784E-BC80-DE60F468CEC7}" type="slidenum">
              <a:rPr lang="en-US" smtClean="0"/>
              <a:t>14</a:t>
            </a:fld>
            <a:endParaRPr lang="en-US"/>
          </a:p>
        </p:txBody>
      </p:sp>
    </p:spTree>
    <p:extLst>
      <p:ext uri="{BB962C8B-B14F-4D97-AF65-F5344CB8AC3E}">
        <p14:creationId xmlns:p14="http://schemas.microsoft.com/office/powerpoint/2010/main" val="380301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have conversions of photon to photon + electron</a:t>
            </a:r>
          </a:p>
        </p:txBody>
      </p:sp>
      <p:sp>
        <p:nvSpPr>
          <p:cNvPr id="4" name="Slide Number Placeholder 3"/>
          <p:cNvSpPr>
            <a:spLocks noGrp="1"/>
          </p:cNvSpPr>
          <p:nvPr>
            <p:ph type="sldNum" sz="quarter" idx="5"/>
          </p:nvPr>
        </p:nvSpPr>
        <p:spPr/>
        <p:txBody>
          <a:bodyPr/>
          <a:lstStyle/>
          <a:p>
            <a:fld id="{07B907D8-85D4-784E-BC80-DE60F468CEC7}" type="slidenum">
              <a:rPr lang="en-US" smtClean="0"/>
              <a:t>16</a:t>
            </a:fld>
            <a:endParaRPr lang="en-US"/>
          </a:p>
        </p:txBody>
      </p:sp>
    </p:spTree>
    <p:extLst>
      <p:ext uri="{BB962C8B-B14F-4D97-AF65-F5344CB8AC3E}">
        <p14:creationId xmlns:p14="http://schemas.microsoft.com/office/powerpoint/2010/main" val="8588232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ctr">
              <a:lnSpc>
                <a:spcPct val="85000"/>
              </a:lnSpc>
              <a:defRPr sz="6000" spc="-37" baseline="0">
                <a:solidFill>
                  <a:schemeClr val="tx1">
                    <a:lumMod val="85000"/>
                    <a:lumOff val="15000"/>
                  </a:schemeClr>
                </a:solidFill>
                <a:latin typeface="+mj-lt"/>
                <a:ea typeface="Times New Roman" charset="0"/>
                <a:cs typeface="Times New Roman" charset="0"/>
              </a:defRPr>
            </a:lvl1pPr>
          </a:lstStyle>
          <a:p>
            <a:r>
              <a:rPr lang="en-US" dirty="0"/>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ctr">
              <a:buNone/>
              <a:defRPr sz="1800" cap="all" spc="151" baseline="0">
                <a:solidFill>
                  <a:schemeClr val="tx2"/>
                </a:solidFill>
                <a:latin typeface="+mj-lt"/>
                <a:ea typeface="Times New Roman" charset="0"/>
                <a:cs typeface="Times New Roman" charset="0"/>
              </a:defRPr>
            </a:lvl1pPr>
            <a:lvl2pPr marL="342891" indent="0" algn="ctr">
              <a:buNone/>
              <a:defRPr sz="1800"/>
            </a:lvl2pPr>
            <a:lvl3pPr marL="685783" indent="0" algn="ctr">
              <a:buNone/>
              <a:defRPr sz="1800"/>
            </a:lvl3pPr>
            <a:lvl4pPr marL="1028674" indent="0" algn="ctr">
              <a:buNone/>
              <a:defRPr sz="1500"/>
            </a:lvl4pPr>
            <a:lvl5pPr marL="1371566" indent="0" algn="ctr">
              <a:buNone/>
              <a:defRPr sz="1500"/>
            </a:lvl5pPr>
            <a:lvl6pPr marL="1714457" indent="0" algn="ctr">
              <a:buNone/>
              <a:defRPr sz="1500"/>
            </a:lvl6pPr>
            <a:lvl7pPr marL="2057349" indent="0" algn="ctr">
              <a:buNone/>
              <a:defRPr sz="1500"/>
            </a:lvl7pPr>
            <a:lvl8pPr marL="2400240" indent="0" algn="ctr">
              <a:buNone/>
              <a:defRPr sz="1500"/>
            </a:lvl8pPr>
            <a:lvl9pPr marL="2743131"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a:xfrm>
            <a:off x="5" y="6492881"/>
            <a:ext cx="1533297" cy="365125"/>
          </a:xfrm>
          <a:prstGeom prst="rect">
            <a:avLst/>
          </a:prstGeom>
        </p:spPr>
        <p:txBody>
          <a:bodyPr/>
          <a:lstStyle>
            <a:lvl1pPr>
              <a:defRPr>
                <a:latin typeface="+mj-lt"/>
              </a:defRPr>
            </a:lvl1pPr>
          </a:lstStyle>
          <a:p>
            <a:fld id="{7C324876-ED38-FA43-91C2-68A1A1E50E6E}" type="datetime1">
              <a:rPr lang="en-US" smtClean="0"/>
              <a:pPr/>
              <a:t>12/14/19</a:t>
            </a:fld>
            <a:endParaRPr lang="en-US" dirty="0"/>
          </a:p>
        </p:txBody>
      </p:sp>
      <p:sp>
        <p:nvSpPr>
          <p:cNvPr id="5" name="Footer Placeholder 4"/>
          <p:cNvSpPr>
            <a:spLocks noGrp="1"/>
          </p:cNvSpPr>
          <p:nvPr>
            <p:ph type="ftr" sz="quarter" idx="11"/>
          </p:nvPr>
        </p:nvSpPr>
        <p:spPr>
          <a:xfrm>
            <a:off x="2677300" y="6492881"/>
            <a:ext cx="6837405" cy="365125"/>
          </a:xfrm>
          <a:prstGeom prst="rect">
            <a:avLst/>
          </a:prstGeom>
        </p:spPr>
        <p:txBody>
          <a:bodyPr/>
          <a:lstStyle>
            <a:lvl1pPr>
              <a:defRPr>
                <a:latin typeface="+mj-lt"/>
              </a:defRPr>
            </a:lvl1pPr>
          </a:lstStyle>
          <a:p>
            <a:r>
              <a:rPr lang="en-US"/>
              <a:t>matthew.kilpatrick@cern.ch</a:t>
            </a:r>
            <a:endParaRPr lang="en-US" dirty="0"/>
          </a:p>
        </p:txBody>
      </p:sp>
      <p:sp>
        <p:nvSpPr>
          <p:cNvPr id="6" name="Slide Number Placeholder 5"/>
          <p:cNvSpPr>
            <a:spLocks noGrp="1"/>
          </p:cNvSpPr>
          <p:nvPr>
            <p:ph type="sldNum" sz="quarter" idx="12"/>
          </p:nvPr>
        </p:nvSpPr>
        <p:spPr>
          <a:xfrm>
            <a:off x="10850988" y="6492876"/>
            <a:ext cx="1312025" cy="365125"/>
          </a:xfrm>
          <a:prstGeom prst="rect">
            <a:avLst/>
          </a:prstGeom>
        </p:spPr>
        <p:txBody>
          <a:bodyPr/>
          <a:lstStyle>
            <a:lvl1pPr algn="r">
              <a:defRPr>
                <a:latin typeface="+mj-lt"/>
              </a:defRPr>
            </a:lvl1pPr>
          </a:lstStyle>
          <a:p>
            <a:fld id="{4FAB73BC-B049-4115-A692-8D63A059BFB8}" type="slidenum">
              <a:rPr lang="en-US" smtClean="0"/>
              <a:pPr/>
              <a:t>‹#›</a:t>
            </a:fld>
            <a:endParaRPr lang="en-US" dirty="0"/>
          </a:p>
        </p:txBody>
      </p:sp>
      <p:pic>
        <p:nvPicPr>
          <p:cNvPr id="11" name="Picture 10"/>
          <p:cNvPicPr>
            <a:picLocks noChangeAspect="1"/>
          </p:cNvPicPr>
          <p:nvPr userDrawn="1"/>
        </p:nvPicPr>
        <p:blipFill>
          <a:blip r:embed="rId2"/>
          <a:stretch>
            <a:fillRect/>
          </a:stretch>
        </p:blipFill>
        <p:spPr>
          <a:xfrm>
            <a:off x="5" y="-1"/>
            <a:ext cx="914400" cy="997533"/>
          </a:xfrm>
          <a:prstGeom prst="rect">
            <a:avLst/>
          </a:prstGeom>
        </p:spPr>
      </p:pic>
      <p:pic>
        <p:nvPicPr>
          <p:cNvPr id="13" name="Picture 12"/>
          <p:cNvPicPr>
            <a:picLocks noChangeAspect="1"/>
          </p:cNvPicPr>
          <p:nvPr userDrawn="1"/>
        </p:nvPicPr>
        <p:blipFill>
          <a:blip r:embed="rId3"/>
          <a:stretch>
            <a:fillRect/>
          </a:stretch>
        </p:blipFill>
        <p:spPr>
          <a:xfrm>
            <a:off x="11280232" y="-1"/>
            <a:ext cx="882781" cy="9975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4" y="6459795"/>
            <a:ext cx="1209312" cy="365125"/>
          </a:xfrm>
          <a:prstGeom prst="rect">
            <a:avLst/>
          </a:prstGeom>
        </p:spPr>
        <p:txBody>
          <a:bodyPr/>
          <a:lstStyle/>
          <a:p>
            <a:fld id="{E6B1BF06-9164-D142-91BE-5D60A72AB1B7}" type="datetime1">
              <a:rPr lang="en-US" smtClean="0"/>
              <a:t>12/14/19</a:t>
            </a:fld>
            <a:endParaRPr lang="en-US" dirty="0"/>
          </a:p>
        </p:txBody>
      </p:sp>
      <p:sp>
        <p:nvSpPr>
          <p:cNvPr id="5" name="Footer Placeholder 4"/>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6" name="Slide Number Placeholder 5"/>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82"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22"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2" y="414788"/>
            <a:ext cx="2628900" cy="5757421"/>
          </a:xfrm>
          <a:prstGeom prst="rect">
            <a:avLst/>
          </a:prstGeo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3"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97284" y="6459795"/>
            <a:ext cx="1209312" cy="365125"/>
          </a:xfrm>
          <a:prstGeom prst="rect">
            <a:avLst/>
          </a:prstGeom>
        </p:spPr>
        <p:txBody>
          <a:bodyPr/>
          <a:lstStyle/>
          <a:p>
            <a:fld id="{B025992A-F442-6748-9FEF-5D626D31A00A}" type="datetime1">
              <a:rPr lang="en-US" smtClean="0"/>
              <a:t>12/14/19</a:t>
            </a:fld>
            <a:endParaRPr lang="en-US" dirty="0"/>
          </a:p>
        </p:txBody>
      </p:sp>
      <p:sp>
        <p:nvSpPr>
          <p:cNvPr id="5" name="Footer Placeholder 4"/>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6" name="Slide Number Placeholder 5"/>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2"/>
          </p:nvPr>
        </p:nvSpPr>
        <p:spPr>
          <a:xfrm>
            <a:off x="0" y="6492881"/>
            <a:ext cx="1564163" cy="365125"/>
          </a:xfrm>
          <a:prstGeom prst="rect">
            <a:avLst/>
          </a:prstGeom>
        </p:spPr>
        <p:txBody>
          <a:bodyPr/>
          <a:lstStyle>
            <a:lvl1pPr>
              <a:defRPr>
                <a:solidFill>
                  <a:schemeClr val="tx1"/>
                </a:solidFill>
                <a:latin typeface="+mj-lt"/>
                <a:ea typeface="Times New Roman" charset="0"/>
                <a:cs typeface="Times New Roman" charset="0"/>
              </a:defRPr>
            </a:lvl1pPr>
          </a:lstStyle>
          <a:p>
            <a:fld id="{0E44E4DB-7950-E345-B460-B60DDC3292FF}" type="datetime1">
              <a:rPr lang="en-US" smtClean="0"/>
              <a:pPr/>
              <a:t>12/14/19</a:t>
            </a:fld>
            <a:endParaRPr lang="en-US" dirty="0"/>
          </a:p>
        </p:txBody>
      </p:sp>
      <p:sp>
        <p:nvSpPr>
          <p:cNvPr id="11"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mj-lt"/>
                <a:ea typeface="Times New Roman" charset="0"/>
                <a:cs typeface="Times New Roman" charset="0"/>
              </a:defRPr>
            </a:lvl1pPr>
          </a:lstStyle>
          <a:p>
            <a:r>
              <a:rPr lang="en-US"/>
              <a:t>matthew.kilpatrick@cern.ch</a:t>
            </a:r>
            <a:endParaRPr lang="en-US" dirty="0"/>
          </a:p>
        </p:txBody>
      </p:sp>
      <p:sp>
        <p:nvSpPr>
          <p:cNvPr id="12" name="Slide Number Placeholder 5"/>
          <p:cNvSpPr>
            <a:spLocks noGrp="1"/>
          </p:cNvSpPr>
          <p:nvPr>
            <p:ph type="sldNum" sz="quarter" idx="4"/>
          </p:nvPr>
        </p:nvSpPr>
        <p:spPr>
          <a:xfrm>
            <a:off x="10879976" y="6488197"/>
            <a:ext cx="1312025" cy="365125"/>
          </a:xfrm>
          <a:prstGeom prst="rect">
            <a:avLst/>
          </a:prstGeom>
        </p:spPr>
        <p:txBody>
          <a:bodyPr/>
          <a:lstStyle>
            <a:lvl1pPr algn="r">
              <a:defRPr>
                <a:solidFill>
                  <a:schemeClr val="tx1"/>
                </a:solidFill>
                <a:latin typeface="+mj-lt"/>
                <a:ea typeface="Times New Roman" charset="0"/>
                <a:cs typeface="Times New Roman" charset="0"/>
              </a:defRPr>
            </a:lvl1pPr>
          </a:lstStyle>
          <a:p>
            <a:fld id="{4FAB73BC-B049-4115-A692-8D63A059BFB8}" type="slidenum">
              <a:rPr lang="en-US" smtClean="0"/>
              <a:pPr/>
              <a:t>‹#›</a:t>
            </a:fld>
            <a:endParaRPr lang="en-US" dirty="0"/>
          </a:p>
        </p:txBody>
      </p:sp>
      <p:sp>
        <p:nvSpPr>
          <p:cNvPr id="8" name="Title Placeholder 14"/>
          <p:cNvSpPr>
            <a:spLocks noGrp="1"/>
          </p:cNvSpPr>
          <p:nvPr>
            <p:ph type="title"/>
          </p:nvPr>
        </p:nvSpPr>
        <p:spPr>
          <a:xfrm>
            <a:off x="838201" y="205292"/>
            <a:ext cx="10515600" cy="818903"/>
          </a:xfrm>
          <a:prstGeom prst="rect">
            <a:avLst/>
          </a:prstGeom>
        </p:spPr>
        <p:txBody>
          <a:bodyPr vert="horz" lIns="91440" tIns="45720" rIns="91440" bIns="45720" rtlCol="0" anchor="ctr">
            <a:normAutofit/>
          </a:bodyPr>
          <a:lstStyle/>
          <a:p>
            <a:r>
              <a:rPr lang="en-US"/>
              <a:t>Click to edit Master title style</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758952"/>
            <a:ext cx="10058400" cy="3566160"/>
          </a:xfrm>
          <a:prstGeom prst="rect">
            <a:avLst/>
          </a:prstGeo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1800" cap="all" spc="151" baseline="0">
                <a:solidFill>
                  <a:schemeClr val="tx2"/>
                </a:solidFill>
                <a:latin typeface="+mj-lt"/>
              </a:defRPr>
            </a:lvl1pPr>
            <a:lvl2pPr marL="342891" indent="0">
              <a:buNone/>
              <a:defRPr sz="1351">
                <a:solidFill>
                  <a:schemeClr val="tx1">
                    <a:tint val="75000"/>
                  </a:schemeClr>
                </a:solidFill>
              </a:defRPr>
            </a:lvl2pPr>
            <a:lvl3pPr marL="685783" indent="0">
              <a:buNone/>
              <a:defRPr sz="1200">
                <a:solidFill>
                  <a:schemeClr val="tx1">
                    <a:tint val="75000"/>
                  </a:schemeClr>
                </a:solidFill>
              </a:defRPr>
            </a:lvl3pPr>
            <a:lvl4pPr marL="1028674" indent="0">
              <a:buNone/>
              <a:defRPr sz="1051">
                <a:solidFill>
                  <a:schemeClr val="tx1">
                    <a:tint val="75000"/>
                  </a:schemeClr>
                </a:solidFill>
              </a:defRPr>
            </a:lvl4pPr>
            <a:lvl5pPr marL="1371566" indent="0">
              <a:buNone/>
              <a:defRPr sz="1051">
                <a:solidFill>
                  <a:schemeClr val="tx1">
                    <a:tint val="75000"/>
                  </a:schemeClr>
                </a:solidFill>
              </a:defRPr>
            </a:lvl5pPr>
            <a:lvl6pPr marL="1714457" indent="0">
              <a:buNone/>
              <a:defRPr sz="1051">
                <a:solidFill>
                  <a:schemeClr val="tx1">
                    <a:tint val="75000"/>
                  </a:schemeClr>
                </a:solidFill>
              </a:defRPr>
            </a:lvl6pPr>
            <a:lvl7pPr marL="2057349" indent="0">
              <a:buNone/>
              <a:defRPr sz="1051">
                <a:solidFill>
                  <a:schemeClr val="tx1">
                    <a:tint val="75000"/>
                  </a:schemeClr>
                </a:solidFill>
              </a:defRPr>
            </a:lvl7pPr>
            <a:lvl8pPr marL="2400240" indent="0">
              <a:buNone/>
              <a:defRPr sz="1051">
                <a:solidFill>
                  <a:schemeClr val="tx1">
                    <a:tint val="75000"/>
                  </a:schemeClr>
                </a:solidFill>
              </a:defRPr>
            </a:lvl8pPr>
            <a:lvl9pPr marL="2743131" indent="0">
              <a:buNone/>
              <a:defRPr sz="1051">
                <a:solidFill>
                  <a:schemeClr val="tx1">
                    <a:tint val="75000"/>
                  </a:schemeClr>
                </a:solidFill>
              </a:defRPr>
            </a:lvl9pPr>
          </a:lstStyle>
          <a:p>
            <a:pPr lvl="0"/>
            <a:r>
              <a:rPr lang="en-US"/>
              <a:t>Click to edit Master text styles</a:t>
            </a:r>
          </a:p>
        </p:txBody>
      </p:sp>
      <p:cxnSp>
        <p:nvCxnSpPr>
          <p:cNvPr id="9" name="Straight Connector 8"/>
          <p:cNvCxnSpPr/>
          <p:nvPr/>
        </p:nvCxnSpPr>
        <p:spPr>
          <a:xfrm>
            <a:off x="1207659"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Date Placeholder 3"/>
          <p:cNvSpPr>
            <a:spLocks noGrp="1"/>
          </p:cNvSpPr>
          <p:nvPr>
            <p:ph type="dt" sz="half" idx="10"/>
          </p:nvPr>
        </p:nvSpPr>
        <p:spPr>
          <a:xfrm>
            <a:off x="4" y="6492881"/>
            <a:ext cx="1733925" cy="365125"/>
          </a:xfrm>
          <a:prstGeom prst="rect">
            <a:avLst/>
          </a:prstGeom>
        </p:spPr>
        <p:txBody>
          <a:bodyPr/>
          <a:lstStyle>
            <a:lvl1pPr>
              <a:defRPr>
                <a:solidFill>
                  <a:schemeClr val="tx1"/>
                </a:solidFill>
                <a:latin typeface="Times New Roman" charset="0"/>
                <a:ea typeface="Times New Roman" charset="0"/>
                <a:cs typeface="Times New Roman" charset="0"/>
              </a:defRPr>
            </a:lvl1pPr>
          </a:lstStyle>
          <a:p>
            <a:fld id="{4E8E9ADB-31D4-E342-B8B5-A53E48FCA773}" type="datetime1">
              <a:rPr lang="en-US" smtClean="0"/>
              <a:t>12/14/19</a:t>
            </a:fld>
            <a:endParaRPr lang="en-US" dirty="0"/>
          </a:p>
        </p:txBody>
      </p:sp>
      <p:sp>
        <p:nvSpPr>
          <p:cNvPr id="16"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7" name="Slide Number Placeholder 5"/>
          <p:cNvSpPr>
            <a:spLocks noGrp="1"/>
          </p:cNvSpPr>
          <p:nvPr>
            <p:ph type="sldNum" sz="quarter" idx="4"/>
          </p:nvPr>
        </p:nvSpPr>
        <p:spPr>
          <a:xfrm>
            <a:off x="10850988" y="6491176"/>
            <a:ext cx="1312025" cy="365125"/>
          </a:xfrm>
          <a:prstGeom prst="rect">
            <a:avLst/>
          </a:prstGeom>
        </p:spPr>
        <p:txBody>
          <a:bodyPr/>
          <a:lstStyle>
            <a:lvl1pPr algn="r">
              <a:defRPr>
                <a:solidFill>
                  <a:schemeClr val="tx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pic>
        <p:nvPicPr>
          <p:cNvPr id="13" name="Picture 12"/>
          <p:cNvPicPr>
            <a:picLocks noChangeAspect="1"/>
          </p:cNvPicPr>
          <p:nvPr userDrawn="1"/>
        </p:nvPicPr>
        <p:blipFill>
          <a:blip r:embed="rId2"/>
          <a:stretch>
            <a:fillRect/>
          </a:stretch>
        </p:blipFill>
        <p:spPr>
          <a:xfrm>
            <a:off x="5" y="-1"/>
            <a:ext cx="914400" cy="997533"/>
          </a:xfrm>
          <a:prstGeom prst="rect">
            <a:avLst/>
          </a:prstGeom>
        </p:spPr>
      </p:pic>
      <p:pic>
        <p:nvPicPr>
          <p:cNvPr id="14" name="Picture 13"/>
          <p:cNvPicPr>
            <a:picLocks noChangeAspect="1"/>
          </p:cNvPicPr>
          <p:nvPr userDrawn="1"/>
        </p:nvPicPr>
        <p:blipFill>
          <a:blip r:embed="rId3"/>
          <a:stretch>
            <a:fillRect/>
          </a:stretch>
        </p:blipFill>
        <p:spPr>
          <a:xfrm>
            <a:off x="11280232" y="-1"/>
            <a:ext cx="882781" cy="99753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3"/>
          <p:cNvSpPr>
            <a:spLocks noGrp="1"/>
          </p:cNvSpPr>
          <p:nvPr>
            <p:ph type="dt" sz="half" idx="10"/>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79286335-8193-D343-A4F3-9AE2821B5C08}" type="datetime1">
              <a:rPr lang="en-US" smtClean="0"/>
              <a:t>12/14/19</a:t>
            </a:fld>
            <a:endParaRPr lang="en-US" dirty="0"/>
          </a:p>
        </p:txBody>
      </p:sp>
      <p:sp>
        <p:nvSpPr>
          <p:cNvPr id="10"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1"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1500" b="0" cap="all" baseline="0">
                <a:solidFill>
                  <a:schemeClr val="tx2"/>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1500" b="0" cap="all" baseline="0">
                <a:solidFill>
                  <a:schemeClr val="tx2"/>
                </a:solidFill>
              </a:defRPr>
            </a:lvl1pPr>
            <a:lvl2pPr marL="342891" indent="0">
              <a:buNone/>
              <a:defRPr sz="1500" b="1"/>
            </a:lvl2pPr>
            <a:lvl3pPr marL="685783" indent="0">
              <a:buNone/>
              <a:defRPr sz="1351" b="1"/>
            </a:lvl3pPr>
            <a:lvl4pPr marL="1028674" indent="0">
              <a:buNone/>
              <a:defRPr sz="1200" b="1"/>
            </a:lvl4pPr>
            <a:lvl5pPr marL="1371566" indent="0">
              <a:buNone/>
              <a:defRPr sz="1200" b="1"/>
            </a:lvl5pPr>
            <a:lvl6pPr marL="1714457" indent="0">
              <a:buNone/>
              <a:defRPr sz="1200" b="1"/>
            </a:lvl6pPr>
            <a:lvl7pPr marL="2057349" indent="0">
              <a:buNone/>
              <a:defRPr sz="1200" b="1"/>
            </a:lvl7pPr>
            <a:lvl8pPr marL="2400240" indent="0">
              <a:buNone/>
              <a:defRPr sz="1200" b="1"/>
            </a:lvl8pPr>
            <a:lvl9pPr marL="274313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Date Placeholder 3"/>
          <p:cNvSpPr>
            <a:spLocks noGrp="1"/>
          </p:cNvSpPr>
          <p:nvPr>
            <p:ph type="dt" sz="half" idx="10"/>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7C0AFF37-631E-0C40-BC19-4BF2BF285307}" type="datetime1">
              <a:rPr lang="en-US" smtClean="0"/>
              <a:t>12/14/19</a:t>
            </a:fld>
            <a:endParaRPr lang="en-US" dirty="0"/>
          </a:p>
        </p:txBody>
      </p:sp>
      <p:sp>
        <p:nvSpPr>
          <p:cNvPr id="12" name="Footer Placeholder 4"/>
          <p:cNvSpPr>
            <a:spLocks noGrp="1"/>
          </p:cNvSpPr>
          <p:nvPr>
            <p:ph type="ftr" sz="quarter" idx="11"/>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3" name="Slide Number Placeholder 5"/>
          <p:cNvSpPr>
            <a:spLocks noGrp="1"/>
          </p:cNvSpPr>
          <p:nvPr>
            <p:ph type="sldNum" sz="quarter" idx="12"/>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7"/>
            <a:ext cx="10058400" cy="1450757"/>
          </a:xfrm>
          <a:prstGeom prst="rect">
            <a:avLst/>
          </a:prstGeom>
        </p:spPr>
        <p:txBody>
          <a:bodyPr/>
          <a:lstStyle/>
          <a:p>
            <a:r>
              <a:rPr lang="en-US"/>
              <a:t>Click to edit Master title style</a:t>
            </a:r>
            <a:endParaRPr lang="en-US" dirty="0"/>
          </a:p>
        </p:txBody>
      </p:sp>
      <p:sp>
        <p:nvSpPr>
          <p:cNvPr id="6" name="Date Placeholder 3"/>
          <p:cNvSpPr>
            <a:spLocks noGrp="1"/>
          </p:cNvSpPr>
          <p:nvPr>
            <p:ph type="dt" sz="half" idx="2"/>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33FCCF2A-B3BA-9240-B61A-F18BEC061176}" type="datetime1">
              <a:rPr lang="en-US" smtClean="0"/>
              <a:t>12/14/19</a:t>
            </a:fld>
            <a:endParaRPr lang="en-US" dirty="0"/>
          </a:p>
        </p:txBody>
      </p:sp>
      <p:sp>
        <p:nvSpPr>
          <p:cNvPr id="7"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8"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3" name="Rectangle 12"/>
          <p:cNvSpPr/>
          <p:nvPr userDrawn="1"/>
        </p:nvSpPr>
        <p:spPr>
          <a:xfrm>
            <a:off x="1" y="6588375"/>
            <a:ext cx="12192003" cy="2696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Date Placeholder 3"/>
          <p:cNvSpPr>
            <a:spLocks noGrp="1"/>
          </p:cNvSpPr>
          <p:nvPr>
            <p:ph type="dt" sz="half" idx="2"/>
          </p:nvPr>
        </p:nvSpPr>
        <p:spPr>
          <a:xfrm>
            <a:off x="133457" y="6540627"/>
            <a:ext cx="1209312" cy="365125"/>
          </a:xfrm>
          <a:prstGeom prst="rect">
            <a:avLst/>
          </a:prstGeom>
        </p:spPr>
        <p:txBody>
          <a:bodyPr/>
          <a:lstStyle>
            <a:lvl1pPr>
              <a:defRPr>
                <a:solidFill>
                  <a:schemeClr val="bg1"/>
                </a:solidFill>
                <a:latin typeface="Times New Roman" charset="0"/>
                <a:ea typeface="Times New Roman" charset="0"/>
                <a:cs typeface="Times New Roman" charset="0"/>
              </a:defRPr>
            </a:lvl1pPr>
          </a:lstStyle>
          <a:p>
            <a:fld id="{3CE211C6-E7AD-5545-91AE-06ECF35C9D5B}" type="datetime1">
              <a:rPr lang="en-US" smtClean="0"/>
              <a:t>12/14/19</a:t>
            </a:fld>
            <a:endParaRPr lang="en-US" dirty="0"/>
          </a:p>
        </p:txBody>
      </p:sp>
      <p:sp>
        <p:nvSpPr>
          <p:cNvPr id="11"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bg1"/>
                </a:solidFill>
                <a:latin typeface="Times New Roman" charset="0"/>
                <a:ea typeface="Times New Roman" charset="0"/>
                <a:cs typeface="Times New Roman" charset="0"/>
              </a:defRPr>
            </a:lvl1pPr>
          </a:lstStyle>
          <a:p>
            <a:r>
              <a:rPr lang="en-US" dirty="0" err="1"/>
              <a:t>matthew.kilpatrick@cern.ch</a:t>
            </a:r>
            <a:endParaRPr lang="en-US" dirty="0"/>
          </a:p>
        </p:txBody>
      </p:sp>
      <p:sp>
        <p:nvSpPr>
          <p:cNvPr id="12" name="Slide Number Placeholder 5"/>
          <p:cNvSpPr>
            <a:spLocks noGrp="1"/>
          </p:cNvSpPr>
          <p:nvPr>
            <p:ph type="sldNum" sz="quarter" idx="4"/>
          </p:nvPr>
        </p:nvSpPr>
        <p:spPr>
          <a:xfrm>
            <a:off x="10666373" y="6492882"/>
            <a:ext cx="1312025" cy="365125"/>
          </a:xfrm>
          <a:prstGeom prst="rect">
            <a:avLst/>
          </a:prstGeom>
        </p:spPr>
        <p:txBody>
          <a:bodyPr/>
          <a:lstStyle>
            <a:lvl1pPr algn="r">
              <a:defRPr>
                <a:solidFill>
                  <a:schemeClr val="bg1"/>
                </a:solidFill>
                <a:latin typeface="Times New Roman" charset="0"/>
                <a:ea typeface="Times New Roman" charset="0"/>
                <a:cs typeface="Times New Roman" charset="0"/>
              </a:defRPr>
            </a:lvl1pPr>
          </a:lstStyle>
          <a:p>
            <a:fld id="{4FAB73BC-B049-4115-A692-8D63A059BFB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3"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a:prstGeom prst="rect">
            <a:avLst/>
          </a:prstGeo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125">
                <a:solidFill>
                  <a:srgbClr val="FFFFFF"/>
                </a:solidFill>
              </a:defRPr>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
        <p:nvSpPr>
          <p:cNvPr id="5" name="Date Placeholder 4"/>
          <p:cNvSpPr>
            <a:spLocks noGrp="1"/>
          </p:cNvSpPr>
          <p:nvPr>
            <p:ph type="dt" sz="half" idx="10"/>
          </p:nvPr>
        </p:nvSpPr>
        <p:spPr>
          <a:xfrm>
            <a:off x="465518" y="6459795"/>
            <a:ext cx="2618511" cy="365125"/>
          </a:xfrm>
          <a:prstGeom prst="rect">
            <a:avLst/>
          </a:prstGeom>
        </p:spPr>
        <p:txBody>
          <a:bodyPr/>
          <a:lstStyle>
            <a:lvl1pPr algn="l">
              <a:defRPr/>
            </a:lvl1pPr>
          </a:lstStyle>
          <a:p>
            <a:fld id="{E3839B1C-F966-094F-B2F2-826B485DDCA3}" type="datetime1">
              <a:rPr lang="en-US" smtClean="0"/>
              <a:t>12/14/19</a:t>
            </a:fld>
            <a:endParaRPr lang="en-US" dirty="0"/>
          </a:p>
        </p:txBody>
      </p:sp>
      <p:sp>
        <p:nvSpPr>
          <p:cNvPr id="6" name="Footer Placeholder 5"/>
          <p:cNvSpPr>
            <a:spLocks noGrp="1"/>
          </p:cNvSpPr>
          <p:nvPr>
            <p:ph type="ftr" sz="quarter" idx="11"/>
          </p:nvPr>
        </p:nvSpPr>
        <p:spPr>
          <a:xfrm>
            <a:off x="4800600" y="6459795"/>
            <a:ext cx="4648200" cy="365125"/>
          </a:xfrm>
          <a:prstGeom prst="rect">
            <a:avLst/>
          </a:prstGeom>
        </p:spPr>
        <p:txBody>
          <a:bodyPr/>
          <a:lstStyle>
            <a:lvl1pPr algn="l">
              <a:defRPr>
                <a:solidFill>
                  <a:schemeClr val="tx2"/>
                </a:solidFill>
              </a:defRPr>
            </a:lvl1pPr>
          </a:lstStyle>
          <a:p>
            <a:r>
              <a:rPr lang="en-US"/>
              <a:t>matthew.kilpatrick@cern.ch</a:t>
            </a:r>
            <a:endParaRPr lang="en-US" dirty="0"/>
          </a:p>
        </p:txBody>
      </p:sp>
      <p:sp>
        <p:nvSpPr>
          <p:cNvPr id="7" name="Slide Number Placeholder 6"/>
          <p:cNvSpPr>
            <a:spLocks noGrp="1"/>
          </p:cNvSpPr>
          <p:nvPr>
            <p:ph type="sldNum" sz="quarter" idx="12"/>
          </p:nvPr>
        </p:nvSpPr>
        <p:spPr>
          <a:xfrm>
            <a:off x="9900465" y="6459795"/>
            <a:ext cx="1312025" cy="365125"/>
          </a:xfrm>
          <a:prstGeom prst="rect">
            <a:avLst/>
          </a:prstGeom>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6"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22"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a:prstGeom prst="rect">
            <a:avLst/>
          </a:prstGeom>
        </p:spPr>
        <p:txBody>
          <a:bodyPr lIns="91440" tIns="0" rIns="9144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 y="0"/>
            <a:ext cx="12191985" cy="4915076"/>
          </a:xfrm>
          <a:blipFill>
            <a:blip r:embed="rId2"/>
            <a:stretch>
              <a:fillRect/>
            </a:stretch>
          </a:blipFill>
        </p:spPr>
        <p:txBody>
          <a:bodyPr lIns="457200" tIns="457200" anchor="t"/>
          <a:lstStyle>
            <a:lvl1pPr marL="0" indent="0">
              <a:buNone/>
              <a:defRPr sz="2400">
                <a:solidFill>
                  <a:schemeClr val="bg1"/>
                </a:solidFill>
              </a:defRPr>
            </a:lvl1pPr>
            <a:lvl2pPr marL="342891" indent="0">
              <a:buNone/>
              <a:defRPr sz="2100"/>
            </a:lvl2pPr>
            <a:lvl3pPr marL="685783" indent="0">
              <a:buNone/>
              <a:defRPr sz="1800"/>
            </a:lvl3pPr>
            <a:lvl4pPr marL="1028674" indent="0">
              <a:buNone/>
              <a:defRPr sz="1500"/>
            </a:lvl4pPr>
            <a:lvl5pPr marL="1371566" indent="0">
              <a:buNone/>
              <a:defRPr sz="1500"/>
            </a:lvl5pPr>
            <a:lvl6pPr marL="1714457" indent="0">
              <a:buNone/>
              <a:defRPr sz="1500"/>
            </a:lvl6pPr>
            <a:lvl7pPr marL="2057349" indent="0">
              <a:buNone/>
              <a:defRPr sz="1500"/>
            </a:lvl7pPr>
            <a:lvl8pPr marL="2400240" indent="0">
              <a:buNone/>
              <a:defRPr sz="1500"/>
            </a:lvl8pPr>
            <a:lvl9pPr marL="2743131"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451"/>
              </a:spcAft>
              <a:buNone/>
              <a:defRPr sz="1125">
                <a:solidFill>
                  <a:srgbClr val="FFFFFF"/>
                </a:solidFill>
              </a:defRPr>
            </a:lvl1pPr>
            <a:lvl2pPr marL="342891" indent="0">
              <a:buNone/>
              <a:defRPr sz="900"/>
            </a:lvl2pPr>
            <a:lvl3pPr marL="685783" indent="0">
              <a:buNone/>
              <a:defRPr sz="751"/>
            </a:lvl3pPr>
            <a:lvl4pPr marL="1028674" indent="0">
              <a:buNone/>
              <a:defRPr sz="675"/>
            </a:lvl4pPr>
            <a:lvl5pPr marL="1371566" indent="0">
              <a:buNone/>
              <a:defRPr sz="675"/>
            </a:lvl5pPr>
            <a:lvl6pPr marL="1714457" indent="0">
              <a:buNone/>
              <a:defRPr sz="675"/>
            </a:lvl6pPr>
            <a:lvl7pPr marL="2057349" indent="0">
              <a:buNone/>
              <a:defRPr sz="675"/>
            </a:lvl7pPr>
            <a:lvl8pPr marL="2400240" indent="0">
              <a:buNone/>
              <a:defRPr sz="675"/>
            </a:lvl8pPr>
            <a:lvl9pPr marL="2743131" indent="0">
              <a:buNone/>
              <a:defRPr sz="675"/>
            </a:lvl9pPr>
          </a:lstStyle>
          <a:p>
            <a:pPr lvl="0"/>
            <a:r>
              <a:rPr lang="en-US"/>
              <a:t>Click to edit Master text styles</a:t>
            </a:r>
          </a:p>
        </p:txBody>
      </p:sp>
      <p:sp>
        <p:nvSpPr>
          <p:cNvPr id="5" name="Date Placeholder 4"/>
          <p:cNvSpPr>
            <a:spLocks noGrp="1"/>
          </p:cNvSpPr>
          <p:nvPr>
            <p:ph type="dt" sz="half" idx="10"/>
          </p:nvPr>
        </p:nvSpPr>
        <p:spPr>
          <a:xfrm>
            <a:off x="1097284" y="6459795"/>
            <a:ext cx="1209312" cy="365125"/>
          </a:xfrm>
          <a:prstGeom prst="rect">
            <a:avLst/>
          </a:prstGeom>
        </p:spPr>
        <p:txBody>
          <a:bodyPr/>
          <a:lstStyle/>
          <a:p>
            <a:fld id="{FEDC5249-D835-0448-92FF-0809D12C75F4}" type="datetime1">
              <a:rPr lang="en-US" smtClean="0"/>
              <a:t>12/14/19</a:t>
            </a:fld>
            <a:endParaRPr lang="en-US" dirty="0"/>
          </a:p>
        </p:txBody>
      </p:sp>
      <p:sp>
        <p:nvSpPr>
          <p:cNvPr id="6" name="Footer Placeholder 5"/>
          <p:cNvSpPr>
            <a:spLocks noGrp="1"/>
          </p:cNvSpPr>
          <p:nvPr>
            <p:ph type="ftr" sz="quarter" idx="11"/>
          </p:nvPr>
        </p:nvSpPr>
        <p:spPr>
          <a:xfrm>
            <a:off x="3686187" y="6459795"/>
            <a:ext cx="4822804" cy="365125"/>
          </a:xfrm>
          <a:prstGeom prst="rect">
            <a:avLst/>
          </a:prstGeom>
        </p:spPr>
        <p:txBody>
          <a:bodyPr/>
          <a:lstStyle/>
          <a:p>
            <a:r>
              <a:rPr lang="en-US"/>
              <a:t>matthew.kilpatrick@cern.ch</a:t>
            </a:r>
            <a:endParaRPr lang="en-US" dirty="0"/>
          </a:p>
        </p:txBody>
      </p:sp>
      <p:sp>
        <p:nvSpPr>
          <p:cNvPr id="7" name="Slide Number Placeholder 6"/>
          <p:cNvSpPr>
            <a:spLocks noGrp="1"/>
          </p:cNvSpPr>
          <p:nvPr>
            <p:ph type="sldNum" sz="quarter" idx="12"/>
          </p:nvPr>
        </p:nvSpPr>
        <p:spPr>
          <a:xfrm>
            <a:off x="9900465" y="6459795"/>
            <a:ext cx="1312025" cy="365125"/>
          </a:xfrm>
          <a:prstGeom prst="rect">
            <a:avLst/>
          </a:prstGeom>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8343" y="1229480"/>
            <a:ext cx="11511148" cy="5235995"/>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Placeholder 14"/>
          <p:cNvSpPr>
            <a:spLocks noGrp="1"/>
          </p:cNvSpPr>
          <p:nvPr>
            <p:ph type="title"/>
          </p:nvPr>
        </p:nvSpPr>
        <p:spPr>
          <a:xfrm>
            <a:off x="838201" y="205292"/>
            <a:ext cx="10515600" cy="818903"/>
          </a:xfrm>
          <a:prstGeom prst="rect">
            <a:avLst/>
          </a:prstGeom>
        </p:spPr>
        <p:txBody>
          <a:bodyPr vert="horz" lIns="91440" tIns="45720" rIns="91440" bIns="45720" rtlCol="0" anchor="ctr">
            <a:normAutofit/>
          </a:bodyPr>
          <a:lstStyle/>
          <a:p>
            <a:r>
              <a:rPr lang="en-US" dirty="0"/>
              <a:t>Click to edit Master title style</a:t>
            </a:r>
          </a:p>
        </p:txBody>
      </p:sp>
      <p:sp>
        <p:nvSpPr>
          <p:cNvPr id="13" name="Date Placeholder 3"/>
          <p:cNvSpPr>
            <a:spLocks noGrp="1"/>
          </p:cNvSpPr>
          <p:nvPr>
            <p:ph type="dt" sz="half" idx="2"/>
          </p:nvPr>
        </p:nvSpPr>
        <p:spPr>
          <a:xfrm>
            <a:off x="7769" y="6492881"/>
            <a:ext cx="1517864" cy="365125"/>
          </a:xfrm>
          <a:prstGeom prst="rect">
            <a:avLst/>
          </a:prstGeom>
        </p:spPr>
        <p:txBody>
          <a:bodyPr/>
          <a:lstStyle>
            <a:lvl1pPr>
              <a:defRPr>
                <a:solidFill>
                  <a:schemeClr val="tx1"/>
                </a:solidFill>
                <a:latin typeface="+mj-lt"/>
                <a:ea typeface="Times New Roman" charset="0"/>
                <a:cs typeface="Times New Roman" charset="0"/>
              </a:defRPr>
            </a:lvl1pPr>
          </a:lstStyle>
          <a:p>
            <a:fld id="{8F811408-B8CB-EB42-8890-A4FC84785F75}" type="datetime1">
              <a:rPr lang="en-US" smtClean="0"/>
              <a:pPr/>
              <a:t>12/14/19</a:t>
            </a:fld>
            <a:endParaRPr lang="en-US" dirty="0"/>
          </a:p>
        </p:txBody>
      </p:sp>
      <p:sp>
        <p:nvSpPr>
          <p:cNvPr id="14" name="Footer Placeholder 4"/>
          <p:cNvSpPr>
            <a:spLocks noGrp="1"/>
          </p:cNvSpPr>
          <p:nvPr>
            <p:ph type="ftr" sz="quarter" idx="3"/>
          </p:nvPr>
        </p:nvSpPr>
        <p:spPr>
          <a:xfrm>
            <a:off x="2677300" y="6492881"/>
            <a:ext cx="6837405" cy="365125"/>
          </a:xfrm>
          <a:prstGeom prst="rect">
            <a:avLst/>
          </a:prstGeom>
        </p:spPr>
        <p:txBody>
          <a:bodyPr/>
          <a:lstStyle>
            <a:lvl1pPr algn="ctr">
              <a:defRPr>
                <a:solidFill>
                  <a:schemeClr val="tx1"/>
                </a:solidFill>
                <a:latin typeface="+mj-lt"/>
                <a:ea typeface="Times New Roman" charset="0"/>
                <a:cs typeface="Times New Roman" charset="0"/>
              </a:defRPr>
            </a:lvl1pPr>
          </a:lstStyle>
          <a:p>
            <a:r>
              <a:rPr lang="en-US"/>
              <a:t>matthew.kilpatrick@cern.ch</a:t>
            </a:r>
            <a:endParaRPr lang="en-US" dirty="0"/>
          </a:p>
        </p:txBody>
      </p:sp>
      <p:sp>
        <p:nvSpPr>
          <p:cNvPr id="16" name="Slide Number Placeholder 5"/>
          <p:cNvSpPr>
            <a:spLocks noGrp="1"/>
          </p:cNvSpPr>
          <p:nvPr>
            <p:ph type="sldNum" sz="quarter" idx="4"/>
          </p:nvPr>
        </p:nvSpPr>
        <p:spPr>
          <a:xfrm>
            <a:off x="10879976" y="6492881"/>
            <a:ext cx="1312025" cy="365125"/>
          </a:xfrm>
          <a:prstGeom prst="rect">
            <a:avLst/>
          </a:prstGeom>
        </p:spPr>
        <p:txBody>
          <a:bodyPr/>
          <a:lstStyle>
            <a:lvl1pPr algn="r">
              <a:defRPr>
                <a:solidFill>
                  <a:schemeClr val="tx1"/>
                </a:solidFill>
                <a:latin typeface="+mj-lt"/>
                <a:ea typeface="Times New Roman" charset="0"/>
                <a:cs typeface="Times New Roman" charset="0"/>
              </a:defRPr>
            </a:lvl1pPr>
          </a:lstStyle>
          <a:p>
            <a:fld id="{4FAB73BC-B049-4115-A692-8D63A059BFB8}" type="slidenum">
              <a:rPr lang="en-US" smtClean="0"/>
              <a:pPr/>
              <a:t>‹#›</a:t>
            </a:fld>
            <a:endParaRPr lang="en-US" dirty="0"/>
          </a:p>
        </p:txBody>
      </p:sp>
      <p:pic>
        <p:nvPicPr>
          <p:cNvPr id="9" name="Picture 8"/>
          <p:cNvPicPr>
            <a:picLocks noChangeAspect="1"/>
          </p:cNvPicPr>
          <p:nvPr userDrawn="1"/>
        </p:nvPicPr>
        <p:blipFill>
          <a:blip r:embed="rId13"/>
          <a:stretch>
            <a:fillRect/>
          </a:stretch>
        </p:blipFill>
        <p:spPr>
          <a:xfrm>
            <a:off x="5" y="-1"/>
            <a:ext cx="914400" cy="997533"/>
          </a:xfrm>
          <a:prstGeom prst="rect">
            <a:avLst/>
          </a:prstGeom>
        </p:spPr>
      </p:pic>
      <p:pic>
        <p:nvPicPr>
          <p:cNvPr id="10" name="Picture 9"/>
          <p:cNvPicPr>
            <a:picLocks noChangeAspect="1"/>
          </p:cNvPicPr>
          <p:nvPr userDrawn="1"/>
        </p:nvPicPr>
        <p:blipFill>
          <a:blip r:embed="rId14"/>
          <a:stretch>
            <a:fillRect/>
          </a:stretch>
        </p:blipFill>
        <p:spPr>
          <a:xfrm>
            <a:off x="11280232" y="-1"/>
            <a:ext cx="882781" cy="99753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685783" rtl="0" eaLnBrk="1" latinLnBrk="0" hangingPunct="1">
        <a:lnSpc>
          <a:spcPct val="85000"/>
        </a:lnSpc>
        <a:spcBef>
          <a:spcPct val="0"/>
        </a:spcBef>
        <a:buNone/>
        <a:defRPr sz="4400" kern="1200" spc="-37" baseline="0">
          <a:solidFill>
            <a:schemeClr val="tx1">
              <a:lumMod val="75000"/>
              <a:lumOff val="25000"/>
            </a:schemeClr>
          </a:solidFill>
          <a:latin typeface="+mj-lt"/>
          <a:ea typeface="Times New Roman" charset="0"/>
          <a:cs typeface="Times New Roman" charset="0"/>
        </a:defRPr>
      </a:lvl1pPr>
    </p:titleStyle>
    <p:body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p:bodyStyle>
    <p:otherStyle>
      <a:defPPr>
        <a:defRPr lang="en-US"/>
      </a:defPPr>
      <a:lvl1pPr marL="0" algn="l" defTabSz="685783" rtl="0" eaLnBrk="1" latinLnBrk="0" hangingPunct="1">
        <a:defRPr sz="1351" kern="1200">
          <a:solidFill>
            <a:schemeClr val="tx1"/>
          </a:solidFill>
          <a:latin typeface="+mn-lt"/>
          <a:ea typeface="+mn-ea"/>
          <a:cs typeface="+mn-cs"/>
        </a:defRPr>
      </a:lvl1pPr>
      <a:lvl2pPr marL="342891" algn="l" defTabSz="685783" rtl="0" eaLnBrk="1" latinLnBrk="0" hangingPunct="1">
        <a:defRPr sz="1351" kern="1200">
          <a:solidFill>
            <a:schemeClr val="tx1"/>
          </a:solidFill>
          <a:latin typeface="+mn-lt"/>
          <a:ea typeface="+mn-ea"/>
          <a:cs typeface="+mn-cs"/>
        </a:defRPr>
      </a:lvl2pPr>
      <a:lvl3pPr marL="685783" algn="l" defTabSz="685783" rtl="0" eaLnBrk="1" latinLnBrk="0" hangingPunct="1">
        <a:defRPr sz="1351" kern="1200">
          <a:solidFill>
            <a:schemeClr val="tx1"/>
          </a:solidFill>
          <a:latin typeface="+mn-lt"/>
          <a:ea typeface="+mn-ea"/>
          <a:cs typeface="+mn-cs"/>
        </a:defRPr>
      </a:lvl3pPr>
      <a:lvl4pPr marL="1028674" algn="l" defTabSz="685783" rtl="0" eaLnBrk="1" latinLnBrk="0" hangingPunct="1">
        <a:defRPr sz="1351" kern="1200">
          <a:solidFill>
            <a:schemeClr val="tx1"/>
          </a:solidFill>
          <a:latin typeface="+mn-lt"/>
          <a:ea typeface="+mn-ea"/>
          <a:cs typeface="+mn-cs"/>
        </a:defRPr>
      </a:lvl4pPr>
      <a:lvl5pPr marL="1371566" algn="l" defTabSz="685783" rtl="0" eaLnBrk="1" latinLnBrk="0" hangingPunct="1">
        <a:defRPr sz="1351" kern="1200">
          <a:solidFill>
            <a:schemeClr val="tx1"/>
          </a:solidFill>
          <a:latin typeface="+mn-lt"/>
          <a:ea typeface="+mn-ea"/>
          <a:cs typeface="+mn-cs"/>
        </a:defRPr>
      </a:lvl5pPr>
      <a:lvl6pPr marL="1714457" algn="l" defTabSz="685783" rtl="0" eaLnBrk="1" latinLnBrk="0" hangingPunct="1">
        <a:defRPr sz="1351" kern="1200">
          <a:solidFill>
            <a:schemeClr val="tx1"/>
          </a:solidFill>
          <a:latin typeface="+mn-lt"/>
          <a:ea typeface="+mn-ea"/>
          <a:cs typeface="+mn-cs"/>
        </a:defRPr>
      </a:lvl6pPr>
      <a:lvl7pPr marL="2057349" algn="l" defTabSz="685783" rtl="0" eaLnBrk="1" latinLnBrk="0" hangingPunct="1">
        <a:defRPr sz="1351" kern="1200">
          <a:solidFill>
            <a:schemeClr val="tx1"/>
          </a:solidFill>
          <a:latin typeface="+mn-lt"/>
          <a:ea typeface="+mn-ea"/>
          <a:cs typeface="+mn-cs"/>
        </a:defRPr>
      </a:lvl7pPr>
      <a:lvl8pPr marL="2400240" algn="l" defTabSz="685783" rtl="0" eaLnBrk="1" latinLnBrk="0" hangingPunct="1">
        <a:defRPr sz="1351" kern="1200">
          <a:solidFill>
            <a:schemeClr val="tx1"/>
          </a:solidFill>
          <a:latin typeface="+mn-lt"/>
          <a:ea typeface="+mn-ea"/>
          <a:cs typeface="+mn-cs"/>
        </a:defRPr>
      </a:lvl8pPr>
      <a:lvl9pPr marL="2743131" algn="l" defTabSz="685783"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3.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2.gif"/></Relationships>
</file>

<file path=ppt/slides/_rels/slide1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gif"/></Relationships>
</file>

<file path=ppt/slides/_rels/slide17.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8.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emf"/><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hyperlink" Target="https://iopscience.iop.org/article/10.1088/1361-6471/aabea7"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arxiv.org/ct?url=https%3A%2F%2Fdx.doi.org%2F10.1103%2FPhysRevLett.74.2632&amp;v=58c4076a" TargetMode="External"/><Relationship Id="rId5" Type="http://schemas.openxmlformats.org/officeDocument/2006/relationships/image" Target="../media/image54.png"/><Relationship Id="rId4" Type="http://schemas.openxmlformats.org/officeDocument/2006/relationships/image" Target="../media/image520.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arxiv.org/abs/1401.815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6.emf"/></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72.png"/><Relationship Id="rId2" Type="http://schemas.openxmlformats.org/officeDocument/2006/relationships/image" Target="../media/image67.emf"/><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emf"/><Relationship Id="rId7"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6.emf"/><Relationship Id="rId7" Type="http://schemas.openxmlformats.org/officeDocument/2006/relationships/image" Target="../media/image90.png"/><Relationship Id="rId2" Type="http://schemas.openxmlformats.org/officeDocument/2006/relationships/image" Target="../media/image85.emf"/><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4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9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doi.org/10.1086%2F158003"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en.wikipedia.org/wiki/Digital_object_identifier" TargetMode="External"/><Relationship Id="rId5" Type="http://schemas.openxmlformats.org/officeDocument/2006/relationships/hyperlink" Target="https://arxiv.org/abs/astro-ph/9909252" TargetMode="External"/><Relationship Id="rId4" Type="http://schemas.openxmlformats.org/officeDocument/2006/relationships/hyperlink" Target="https://en.wikipedia.org/wiki/ArXiv"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7"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1.png"/><Relationship Id="rId4" Type="http://schemas.openxmlformats.org/officeDocument/2006/relationships/image" Target="../media/image740.png"/></Relationships>
</file>

<file path=ppt/slides/_rels/slide5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710.png"/></Relationships>
</file>

<file path=ppt/slides/_rels/slide5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850.png"/><Relationship Id="rId1" Type="http://schemas.openxmlformats.org/officeDocument/2006/relationships/slideLayout" Target="../slideLayouts/slideLayout2.xml"/><Relationship Id="rId5" Type="http://schemas.openxmlformats.org/officeDocument/2006/relationships/image" Target="../media/image110.jpg"/><Relationship Id="rId4" Type="http://schemas.openxmlformats.org/officeDocument/2006/relationships/image" Target="../media/image109.JPG"/></Relationships>
</file>

<file path=ppt/slides/_rels/slide58.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111.jpg"/><Relationship Id="rId7"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5.emf"/><Relationship Id="rId4" Type="http://schemas.openxmlformats.org/officeDocument/2006/relationships/hyperlink" Target="http://inspirehep.net/record/841618/"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19.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122.png"/><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image" Target="../media/image125.emf"/><Relationship Id="rId1" Type="http://schemas.openxmlformats.org/officeDocument/2006/relationships/slideLayout" Target="../slideLayouts/slideLayout2.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s>
</file>

<file path=ppt/slides/_rels/slide69.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slideLayout" Target="../slideLayouts/slideLayout2.xml"/><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73.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76.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86.emf"/><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7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15.emf"/><Relationship Id="rId4" Type="http://schemas.openxmlformats.org/officeDocument/2006/relationships/image" Target="../media/image14.png"/><Relationship Id="rId9" Type="http://schemas.openxmlformats.org/officeDocument/2006/relationships/image" Target="../media/image21.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F436-6318-DF49-8460-2E61261FAC82}"/>
              </a:ext>
            </a:extLst>
          </p:cNvPr>
          <p:cNvSpPr>
            <a:spLocks noGrp="1"/>
          </p:cNvSpPr>
          <p:nvPr>
            <p:ph type="ctrTitle"/>
          </p:nvPr>
        </p:nvSpPr>
        <p:spPr/>
        <p:txBody>
          <a:bodyPr/>
          <a:lstStyle/>
          <a:p>
            <a:r>
              <a:rPr lang="en-US" dirty="0"/>
              <a:t>Search for Top </a:t>
            </a:r>
            <a:r>
              <a:rPr lang="en-US" dirty="0" err="1"/>
              <a:t>Squarks</a:t>
            </a:r>
            <a:r>
              <a:rPr lang="en-US" dirty="0"/>
              <a:t> via All-hadronic Decay Channels with Heavy Object Tagging</a:t>
            </a:r>
          </a:p>
        </p:txBody>
      </p:sp>
      <p:sp>
        <p:nvSpPr>
          <p:cNvPr id="3" name="Subtitle 2">
            <a:extLst>
              <a:ext uri="{FF2B5EF4-FFF2-40B4-BE49-F238E27FC236}">
                <a16:creationId xmlns:a16="http://schemas.microsoft.com/office/drawing/2014/main" id="{96497231-7687-AF4A-B4E5-CAC354C30911}"/>
              </a:ext>
            </a:extLst>
          </p:cNvPr>
          <p:cNvSpPr>
            <a:spLocks noGrp="1"/>
          </p:cNvSpPr>
          <p:nvPr>
            <p:ph type="subTitle" idx="1"/>
          </p:nvPr>
        </p:nvSpPr>
        <p:spPr/>
        <p:txBody>
          <a:bodyPr/>
          <a:lstStyle/>
          <a:p>
            <a:r>
              <a:rPr lang="en-US" dirty="0"/>
              <a:t>Matthew Kilpatrick</a:t>
            </a:r>
          </a:p>
          <a:p>
            <a:r>
              <a:rPr lang="en-US" dirty="0"/>
              <a:t>Doctoral Candidate</a:t>
            </a:r>
          </a:p>
          <a:p>
            <a:r>
              <a:rPr lang="en-US" dirty="0"/>
              <a:t>Rice University</a:t>
            </a:r>
          </a:p>
        </p:txBody>
      </p:sp>
      <p:sp>
        <p:nvSpPr>
          <p:cNvPr id="4" name="Date Placeholder 3">
            <a:extLst>
              <a:ext uri="{FF2B5EF4-FFF2-40B4-BE49-F238E27FC236}">
                <a16:creationId xmlns:a16="http://schemas.microsoft.com/office/drawing/2014/main" id="{6EEF7700-3DA1-F441-8F41-0D575D4FE25E}"/>
              </a:ext>
            </a:extLst>
          </p:cNvPr>
          <p:cNvSpPr>
            <a:spLocks noGrp="1"/>
          </p:cNvSpPr>
          <p:nvPr>
            <p:ph type="dt" sz="half" idx="10"/>
          </p:nvPr>
        </p:nvSpPr>
        <p:spPr/>
        <p:txBody>
          <a:bodyPr/>
          <a:lstStyle/>
          <a:p>
            <a:fld id="{7C324876-ED38-FA43-91C2-68A1A1E50E6E}" type="datetime1">
              <a:rPr lang="en-US" smtClean="0"/>
              <a:pPr/>
              <a:t>12/14/19</a:t>
            </a:fld>
            <a:endParaRPr lang="en-US" dirty="0"/>
          </a:p>
        </p:txBody>
      </p:sp>
      <p:sp>
        <p:nvSpPr>
          <p:cNvPr id="5" name="Footer Placeholder 4">
            <a:extLst>
              <a:ext uri="{FF2B5EF4-FFF2-40B4-BE49-F238E27FC236}">
                <a16:creationId xmlns:a16="http://schemas.microsoft.com/office/drawing/2014/main" id="{77588F83-12D9-D841-8616-D5A4F512A600}"/>
              </a:ext>
            </a:extLst>
          </p:cNvPr>
          <p:cNvSpPr>
            <a:spLocks noGrp="1"/>
          </p:cNvSpPr>
          <p:nvPr>
            <p:ph type="ftr" sz="quarter" idx="11"/>
          </p:nvPr>
        </p:nvSpPr>
        <p:spPr/>
        <p:txBody>
          <a:bodyPr/>
          <a:lstStyle/>
          <a:p>
            <a:r>
              <a:rPr lang="en-US"/>
              <a:t>matthew.kilpatrick@cern.ch</a:t>
            </a:r>
            <a:endParaRPr lang="en-US" dirty="0"/>
          </a:p>
        </p:txBody>
      </p:sp>
      <p:sp>
        <p:nvSpPr>
          <p:cNvPr id="6" name="Slide Number Placeholder 5">
            <a:extLst>
              <a:ext uri="{FF2B5EF4-FFF2-40B4-BE49-F238E27FC236}">
                <a16:creationId xmlns:a16="http://schemas.microsoft.com/office/drawing/2014/main" id="{2817414F-7794-9D48-94E6-BFA7BD5806A1}"/>
              </a:ext>
            </a:extLst>
          </p:cNvPr>
          <p:cNvSpPr>
            <a:spLocks noGrp="1"/>
          </p:cNvSpPr>
          <p:nvPr>
            <p:ph type="sldNum" sz="quarter" idx="12"/>
          </p:nvPr>
        </p:nvSpPr>
        <p:spPr/>
        <p:txBody>
          <a:bodyPr/>
          <a:lstStyle/>
          <a:p>
            <a:fld id="{4FAB73BC-B049-4115-A692-8D63A059BFB8}" type="slidenum">
              <a:rPr lang="en-US" smtClean="0"/>
              <a:pPr/>
              <a:t>1</a:t>
            </a:fld>
            <a:endParaRPr lang="en-US" dirty="0"/>
          </a:p>
        </p:txBody>
      </p:sp>
    </p:spTree>
    <p:extLst>
      <p:ext uri="{BB962C8B-B14F-4D97-AF65-F5344CB8AC3E}">
        <p14:creationId xmlns:p14="http://schemas.microsoft.com/office/powerpoint/2010/main" val="1974815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42316-BCED-4A4E-9D83-302C05D69C32}"/>
              </a:ext>
            </a:extLst>
          </p:cNvPr>
          <p:cNvSpPr>
            <a:spLocks noGrp="1"/>
          </p:cNvSpPr>
          <p:nvPr>
            <p:ph idx="1"/>
          </p:nvPr>
        </p:nvSpPr>
        <p:spPr/>
        <p:txBody>
          <a:bodyPr/>
          <a:lstStyle/>
          <a:p>
            <a:r>
              <a:rPr lang="en-US" dirty="0"/>
              <a:t>Supersymmetry allows for unification at large energy scales</a:t>
            </a:r>
          </a:p>
        </p:txBody>
      </p:sp>
      <p:sp>
        <p:nvSpPr>
          <p:cNvPr id="3" name="Date Placeholder 2">
            <a:extLst>
              <a:ext uri="{FF2B5EF4-FFF2-40B4-BE49-F238E27FC236}">
                <a16:creationId xmlns:a16="http://schemas.microsoft.com/office/drawing/2014/main" id="{08081F96-A496-0E44-AF08-BC492DB904D4}"/>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6CE48BCB-389B-F547-B92B-E20C5B4B28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1E70FC6-A738-EC45-94F8-7D8E94148442}"/>
              </a:ext>
            </a:extLst>
          </p:cNvPr>
          <p:cNvSpPr>
            <a:spLocks noGrp="1"/>
          </p:cNvSpPr>
          <p:nvPr>
            <p:ph type="sldNum" sz="quarter" idx="4"/>
          </p:nvPr>
        </p:nvSpPr>
        <p:spPr/>
        <p:txBody>
          <a:bodyPr/>
          <a:lstStyle/>
          <a:p>
            <a:fld id="{4FAB73BC-B049-4115-A692-8D63A059BFB8}" type="slidenum">
              <a:rPr lang="en-US" smtClean="0"/>
              <a:pPr/>
              <a:t>10</a:t>
            </a:fld>
            <a:endParaRPr lang="en-US" dirty="0"/>
          </a:p>
        </p:txBody>
      </p:sp>
      <p:sp>
        <p:nvSpPr>
          <p:cNvPr id="6" name="Title 5">
            <a:extLst>
              <a:ext uri="{FF2B5EF4-FFF2-40B4-BE49-F238E27FC236}">
                <a16:creationId xmlns:a16="http://schemas.microsoft.com/office/drawing/2014/main" id="{11022A41-80BB-F042-B5BD-BAE584BD2F46}"/>
              </a:ext>
            </a:extLst>
          </p:cNvPr>
          <p:cNvSpPr>
            <a:spLocks noGrp="1"/>
          </p:cNvSpPr>
          <p:nvPr>
            <p:ph type="title"/>
          </p:nvPr>
        </p:nvSpPr>
        <p:spPr/>
        <p:txBody>
          <a:bodyPr/>
          <a:lstStyle/>
          <a:p>
            <a:r>
              <a:rPr lang="en-US" dirty="0"/>
              <a:t>Grand Unified Theory</a:t>
            </a:r>
          </a:p>
        </p:txBody>
      </p:sp>
      <p:pic>
        <p:nvPicPr>
          <p:cNvPr id="10" name="Picture 9">
            <a:extLst>
              <a:ext uri="{FF2B5EF4-FFF2-40B4-BE49-F238E27FC236}">
                <a16:creationId xmlns:a16="http://schemas.microsoft.com/office/drawing/2014/main" id="{B2967A37-46F7-AB48-BB51-E486937C30E7}"/>
              </a:ext>
            </a:extLst>
          </p:cNvPr>
          <p:cNvPicPr>
            <a:picLocks noChangeAspect="1"/>
          </p:cNvPicPr>
          <p:nvPr/>
        </p:nvPicPr>
        <p:blipFill>
          <a:blip r:embed="rId3"/>
          <a:stretch>
            <a:fillRect/>
          </a:stretch>
        </p:blipFill>
        <p:spPr>
          <a:xfrm>
            <a:off x="3306797" y="1706000"/>
            <a:ext cx="5830546" cy="4782197"/>
          </a:xfrm>
          <a:prstGeom prst="rect">
            <a:avLst/>
          </a:prstGeom>
        </p:spPr>
      </p:pic>
    </p:spTree>
    <p:extLst>
      <p:ext uri="{BB962C8B-B14F-4D97-AF65-F5344CB8AC3E}">
        <p14:creationId xmlns:p14="http://schemas.microsoft.com/office/powerpoint/2010/main" val="3632199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dirty="0"/>
              <a:t>Standard Model</a:t>
            </a:r>
          </a:p>
          <a:p>
            <a:pPr lvl="1"/>
            <a:r>
              <a:rPr lang="en-US" dirty="0"/>
              <a:t>What is it?</a:t>
            </a:r>
          </a:p>
          <a:p>
            <a:pPr lvl="1"/>
            <a:r>
              <a:rPr lang="en-US" dirty="0"/>
              <a:t>Dark Matter</a:t>
            </a:r>
          </a:p>
          <a:p>
            <a:pPr lvl="1"/>
            <a:r>
              <a:rPr lang="en-US" dirty="0"/>
              <a:t>Why SUSY?</a:t>
            </a:r>
          </a:p>
          <a:p>
            <a:pPr lvl="1"/>
            <a:endParaRPr lang="en-US" b="1" dirty="0"/>
          </a:p>
          <a:p>
            <a:r>
              <a:rPr lang="en-US" b="1" dirty="0"/>
              <a:t>Compact Muon Solenoid</a:t>
            </a:r>
          </a:p>
          <a:p>
            <a:pPr lvl="1"/>
            <a:r>
              <a:rPr lang="en-US" b="1" dirty="0"/>
              <a:t>Different methods of detection</a:t>
            </a:r>
          </a:p>
          <a:p>
            <a:pPr lvl="1"/>
            <a:endParaRPr lang="en-US" dirty="0"/>
          </a:p>
          <a:p>
            <a:pPr marL="150872" lvl="1" indent="0">
              <a:buNone/>
            </a:pPr>
            <a:endParaRPr lang="en-US" dirty="0"/>
          </a:p>
          <a:p>
            <a:r>
              <a:rPr lang="en-US" dirty="0"/>
              <a:t>All-hadronic Top </a:t>
            </a:r>
            <a:r>
              <a:rPr lang="en-US" dirty="0" err="1"/>
              <a:t>Squark</a:t>
            </a:r>
            <a:r>
              <a:rPr lang="en-US" dirty="0"/>
              <a:t> Search</a:t>
            </a:r>
          </a:p>
          <a:p>
            <a:pPr lvl="1"/>
            <a:r>
              <a:rPr lang="en-US" dirty="0"/>
              <a:t>Kinematic Variables</a:t>
            </a:r>
          </a:p>
          <a:p>
            <a:pPr lvl="1"/>
            <a:r>
              <a:rPr lang="en-US" dirty="0"/>
              <a:t>Search region design</a:t>
            </a:r>
          </a:p>
          <a:p>
            <a:pPr lvl="1"/>
            <a:r>
              <a:rPr lang="en-US" dirty="0"/>
              <a:t>Background estimation</a:t>
            </a:r>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11</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535184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145" y="1071032"/>
            <a:ext cx="5491843" cy="3691467"/>
          </a:xfrm>
          <a:prstGeom prst="rect">
            <a:avLst/>
          </a:prstGeom>
        </p:spPr>
      </p:pic>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5880099" y="4809336"/>
                <a:ext cx="5979391" cy="1656139"/>
              </a:xfrm>
            </p:spPr>
            <p:txBody>
              <a:bodyPr>
                <a:normAutofit/>
              </a:bodyPr>
              <a:lstStyle/>
              <a:p>
                <a:r>
                  <a:rPr lang="en-US" dirty="0"/>
                  <a:t>LHC</a:t>
                </a:r>
              </a:p>
              <a:p>
                <a:pPr lvl="1"/>
                <a14:m>
                  <m:oMath xmlns:m="http://schemas.openxmlformats.org/officeDocument/2006/math">
                    <m:rad>
                      <m:radPr>
                        <m:degHide m:val="on"/>
                        <m:ctrlPr>
                          <a:rPr lang="en-US" i="1" smtClean="0">
                            <a:latin typeface="Cambria Math" panose="02040503050406030204" pitchFamily="18" charset="0"/>
                          </a:rPr>
                        </m:ctrlPr>
                      </m:radPr>
                      <m:deg/>
                      <m:e>
                        <m:r>
                          <a:rPr lang="en-US" b="0" i="1" smtClean="0">
                            <a:latin typeface="Cambria Math" charset="0"/>
                          </a:rPr>
                          <m:t>𝑠</m:t>
                        </m:r>
                      </m:e>
                    </m:rad>
                    <m:r>
                      <a:rPr lang="en-US" b="0" i="1" smtClean="0">
                        <a:latin typeface="Cambria Math" charset="0"/>
                      </a:rPr>
                      <m:t>=</m:t>
                    </m:r>
                  </m:oMath>
                </a14:m>
                <a:r>
                  <a:rPr lang="en-US" dirty="0"/>
                  <a:t>13 </a:t>
                </a:r>
                <a:r>
                  <a:rPr lang="en-US" dirty="0" err="1"/>
                  <a:t>TeV</a:t>
                </a:r>
                <a:r>
                  <a:rPr lang="en-US" dirty="0"/>
                  <a:t> p-p collisions</a:t>
                </a:r>
              </a:p>
              <a:p>
                <a:pPr lvl="1"/>
                <a:r>
                  <a:rPr lang="en-US" dirty="0"/>
                  <a:t>Design Luminosity: </a:t>
                </a:r>
                <a14:m>
                  <m:oMath xmlns:m="http://schemas.openxmlformats.org/officeDocument/2006/math">
                    <m:r>
                      <a:rPr lang="en-US" b="0" i="1" smtClean="0">
                        <a:latin typeface="Cambria Math" charset="0"/>
                      </a:rPr>
                      <m:t>2</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34</m:t>
                        </m:r>
                      </m:sup>
                    </m:sSup>
                    <m:sSup>
                      <m:sSupPr>
                        <m:ctrlPr>
                          <a:rPr lang="en-US" b="0" i="1" smtClean="0">
                            <a:latin typeface="Cambria Math" panose="02040503050406030204" pitchFamily="18" charset="0"/>
                            <a:ea typeface="Cambria Math" charset="0"/>
                            <a:cs typeface="Cambria Math" charset="0"/>
                          </a:rPr>
                        </m:ctrlPr>
                      </m:sSupPr>
                      <m:e>
                        <m:r>
                          <m:rPr>
                            <m:nor/>
                          </m:rPr>
                          <a:rPr lang="en-US" b="0" i="0" smtClean="0">
                            <a:latin typeface="Cambria Math" charset="0"/>
                            <a:ea typeface="Cambria Math" charset="0"/>
                            <a:cs typeface="Cambria Math" charset="0"/>
                          </a:rPr>
                          <m:t>cm</m:t>
                        </m:r>
                      </m:e>
                      <m:sup>
                        <m:r>
                          <a:rPr lang="en-US" b="0" i="1" smtClean="0">
                            <a:latin typeface="Cambria Math" charset="0"/>
                            <a:ea typeface="Cambria Math" charset="0"/>
                            <a:cs typeface="Cambria Math" charset="0"/>
                          </a:rPr>
                          <m:t>−2</m:t>
                        </m:r>
                      </m:sup>
                    </m:sSup>
                    <m:sSup>
                      <m:sSupPr>
                        <m:ctrlPr>
                          <a:rPr lang="en-US" b="0" i="1" smtClean="0">
                            <a:latin typeface="Cambria Math" panose="02040503050406030204" pitchFamily="18" charset="0"/>
                            <a:ea typeface="Cambria Math" charset="0"/>
                            <a:cs typeface="Cambria Math" charset="0"/>
                          </a:rPr>
                        </m:ctrlPr>
                      </m:sSupPr>
                      <m:e>
                        <m:r>
                          <m:rPr>
                            <m:nor/>
                          </m:rPr>
                          <a:rPr lang="en-US" b="0" i="0" smtClean="0">
                            <a:latin typeface="Cambria Math" charset="0"/>
                            <a:ea typeface="Cambria Math" charset="0"/>
                            <a:cs typeface="Cambria Math" charset="0"/>
                          </a:rPr>
                          <m:t>s</m:t>
                        </m:r>
                      </m:e>
                      <m:sup>
                        <m:r>
                          <a:rPr lang="en-US" b="0" i="1" smtClean="0">
                            <a:latin typeface="Cambria Math" charset="0"/>
                            <a:ea typeface="Cambria Math" charset="0"/>
                            <a:cs typeface="Cambria Math" charset="0"/>
                          </a:rPr>
                          <m:t>−1</m:t>
                        </m:r>
                      </m:sup>
                    </m:sSup>
                  </m:oMath>
                </a14:m>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5880099" y="4809336"/>
                <a:ext cx="5979391" cy="1656139"/>
              </a:xfrm>
              <a:blipFill>
                <a:blip r:embed="rId3"/>
                <a:stretch>
                  <a:fillRect l="-2119" t="-6107"/>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r>
              <a:rPr lang="en-US" dirty="0"/>
              <a:t>4/29/19</a:t>
            </a:r>
          </a:p>
          <a:p>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12</a:t>
            </a:fld>
            <a:endParaRPr lang="en-US" dirty="0"/>
          </a:p>
        </p:txBody>
      </p:sp>
      <p:sp>
        <p:nvSpPr>
          <p:cNvPr id="6" name="Title 5"/>
          <p:cNvSpPr>
            <a:spLocks noGrp="1"/>
          </p:cNvSpPr>
          <p:nvPr>
            <p:ph type="title"/>
          </p:nvPr>
        </p:nvSpPr>
        <p:spPr/>
        <p:txBody>
          <a:bodyPr/>
          <a:lstStyle/>
          <a:p>
            <a:r>
              <a:rPr lang="en-US" dirty="0"/>
              <a:t>Compact Muon Solenoid (CMS)</a:t>
            </a:r>
          </a:p>
        </p:txBody>
      </p:sp>
      <p:pic>
        <p:nvPicPr>
          <p:cNvPr id="9"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091" y="2113756"/>
            <a:ext cx="5609790" cy="4332288"/>
          </a:xfrm>
          <a:prstGeom prst="rect">
            <a:avLst/>
          </a:prstGeom>
        </p:spPr>
      </p:pic>
      <p:sp>
        <p:nvSpPr>
          <p:cNvPr id="11" name="Rectangle 10"/>
          <p:cNvSpPr/>
          <p:nvPr/>
        </p:nvSpPr>
        <p:spPr>
          <a:xfrm>
            <a:off x="6020581" y="1071032"/>
            <a:ext cx="5515407" cy="369146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425700" y="1071032"/>
            <a:ext cx="3594881" cy="226906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25700" y="3340100"/>
            <a:ext cx="3594881" cy="142239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BA6D1635-2FFB-8B44-B41D-1C7700ECEA33}"/>
              </a:ext>
            </a:extLst>
          </p:cNvPr>
          <p:cNvPicPr>
            <a:picLocks noChangeAspect="1"/>
          </p:cNvPicPr>
          <p:nvPr/>
        </p:nvPicPr>
        <p:blipFill>
          <a:blip r:embed="rId5"/>
          <a:stretch>
            <a:fillRect/>
          </a:stretch>
        </p:blipFill>
        <p:spPr>
          <a:xfrm>
            <a:off x="953992" y="783168"/>
            <a:ext cx="2786735" cy="1368596"/>
          </a:xfrm>
          <a:prstGeom prst="rect">
            <a:avLst/>
          </a:prstGeom>
        </p:spPr>
      </p:pic>
    </p:spTree>
    <p:extLst>
      <p:ext uri="{BB962C8B-B14F-4D97-AF65-F5344CB8AC3E}">
        <p14:creationId xmlns:p14="http://schemas.microsoft.com/office/powerpoint/2010/main" val="389738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7C22B33-81D1-3346-BBC6-B864100483D6}"/>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4650D173-AAF5-AD43-891E-9B656790975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EC65768-2DA7-C94F-805F-B51895B9EDC8}"/>
              </a:ext>
            </a:extLst>
          </p:cNvPr>
          <p:cNvSpPr>
            <a:spLocks noGrp="1"/>
          </p:cNvSpPr>
          <p:nvPr>
            <p:ph type="sldNum" sz="quarter" idx="4"/>
          </p:nvPr>
        </p:nvSpPr>
        <p:spPr/>
        <p:txBody>
          <a:bodyPr/>
          <a:lstStyle/>
          <a:p>
            <a:fld id="{4FAB73BC-B049-4115-A692-8D63A059BFB8}" type="slidenum">
              <a:rPr lang="en-US" smtClean="0"/>
              <a:pPr/>
              <a:t>13</a:t>
            </a:fld>
            <a:endParaRPr lang="en-US" dirty="0"/>
          </a:p>
        </p:txBody>
      </p:sp>
      <p:sp>
        <p:nvSpPr>
          <p:cNvPr id="6" name="Title 5">
            <a:extLst>
              <a:ext uri="{FF2B5EF4-FFF2-40B4-BE49-F238E27FC236}">
                <a16:creationId xmlns:a16="http://schemas.microsoft.com/office/drawing/2014/main" id="{D0265FE0-7D27-FB44-9F97-DE63BB3053FB}"/>
              </a:ext>
            </a:extLst>
          </p:cNvPr>
          <p:cNvSpPr>
            <a:spLocks noGrp="1"/>
          </p:cNvSpPr>
          <p:nvPr>
            <p:ph type="title"/>
          </p:nvPr>
        </p:nvSpPr>
        <p:spPr/>
        <p:txBody>
          <a:bodyPr/>
          <a:lstStyle/>
          <a:p>
            <a:r>
              <a:rPr lang="en-US" dirty="0"/>
              <a:t>CMS Detector</a:t>
            </a:r>
          </a:p>
        </p:txBody>
      </p:sp>
      <p:pic>
        <p:nvPicPr>
          <p:cNvPr id="13" name="Content Placeholder 12">
            <a:extLst>
              <a:ext uri="{FF2B5EF4-FFF2-40B4-BE49-F238E27FC236}">
                <a16:creationId xmlns:a16="http://schemas.microsoft.com/office/drawing/2014/main" id="{C12A3B00-C2DD-4C48-8D62-FD867F7DC99F}"/>
              </a:ext>
            </a:extLst>
          </p:cNvPr>
          <p:cNvPicPr>
            <a:picLocks noGrp="1" noChangeAspect="1"/>
          </p:cNvPicPr>
          <p:nvPr>
            <p:ph idx="1"/>
          </p:nvPr>
        </p:nvPicPr>
        <p:blipFill>
          <a:blip r:embed="rId2"/>
          <a:stretch>
            <a:fillRect/>
          </a:stretch>
        </p:blipFill>
        <p:spPr>
          <a:xfrm>
            <a:off x="838199" y="1024195"/>
            <a:ext cx="10732973" cy="5542175"/>
          </a:xfrm>
        </p:spPr>
      </p:pic>
      <p:sp>
        <p:nvSpPr>
          <p:cNvPr id="2" name="TextBox 1">
            <a:extLst>
              <a:ext uri="{FF2B5EF4-FFF2-40B4-BE49-F238E27FC236}">
                <a16:creationId xmlns:a16="http://schemas.microsoft.com/office/drawing/2014/main" id="{4D4716BE-C0AC-7A4A-A588-2A329308699C}"/>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spTree>
    <p:extLst>
      <p:ext uri="{BB962C8B-B14F-4D97-AF65-F5344CB8AC3E}">
        <p14:creationId xmlns:p14="http://schemas.microsoft.com/office/powerpoint/2010/main" val="866179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2">
            <a:extLst>
              <a:ext uri="{FF2B5EF4-FFF2-40B4-BE49-F238E27FC236}">
                <a16:creationId xmlns:a16="http://schemas.microsoft.com/office/drawing/2014/main" id="{906220B3-5EBB-EC40-BA6E-016DF0096496}"/>
              </a:ext>
            </a:extLst>
          </p:cNvPr>
          <p:cNvPicPr>
            <a:picLocks noChangeAspect="1"/>
          </p:cNvPicPr>
          <p:nvPr/>
        </p:nvPicPr>
        <p:blipFill>
          <a:blip r:embed="rId3"/>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EA2CF91-B991-144F-86F7-7DFB914EA1F2}"/>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58B24CC3-7ABD-DA42-86D5-52F1700AA18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8B7125-6D32-2046-8ED7-BBDA03252BC1}"/>
              </a:ext>
            </a:extLst>
          </p:cNvPr>
          <p:cNvSpPr>
            <a:spLocks noGrp="1"/>
          </p:cNvSpPr>
          <p:nvPr>
            <p:ph type="sldNum" sz="quarter" idx="4"/>
          </p:nvPr>
        </p:nvSpPr>
        <p:spPr/>
        <p:txBody>
          <a:bodyPr/>
          <a:lstStyle/>
          <a:p>
            <a:fld id="{4FAB73BC-B049-4115-A692-8D63A059BFB8}" type="slidenum">
              <a:rPr lang="en-US" smtClean="0"/>
              <a:pPr/>
              <a:t>14</a:t>
            </a:fld>
            <a:endParaRPr lang="en-US" dirty="0"/>
          </a:p>
        </p:txBody>
      </p:sp>
      <p:sp>
        <p:nvSpPr>
          <p:cNvPr id="6" name="Title 5">
            <a:extLst>
              <a:ext uri="{FF2B5EF4-FFF2-40B4-BE49-F238E27FC236}">
                <a16:creationId xmlns:a16="http://schemas.microsoft.com/office/drawing/2014/main" id="{5B5786F6-BEA2-1042-AFD8-99E3ACDC7B99}"/>
              </a:ext>
            </a:extLst>
          </p:cNvPr>
          <p:cNvSpPr>
            <a:spLocks noGrp="1"/>
          </p:cNvSpPr>
          <p:nvPr>
            <p:ph type="title"/>
          </p:nvPr>
        </p:nvSpPr>
        <p:spPr/>
        <p:txBody>
          <a:bodyPr/>
          <a:lstStyle/>
          <a:p>
            <a:r>
              <a:rPr lang="en-US" dirty="0"/>
              <a:t>Muon Interaction</a:t>
            </a:r>
          </a:p>
        </p:txBody>
      </p:sp>
      <p:pic>
        <p:nvPicPr>
          <p:cNvPr id="10" name="Picture 9" descr="MuonTrack.gif">
            <a:extLst>
              <a:ext uri="{FF2B5EF4-FFF2-40B4-BE49-F238E27FC236}">
                <a16:creationId xmlns:a16="http://schemas.microsoft.com/office/drawing/2014/main" id="{32770F5F-D866-EF41-B92C-25EF0AE7A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732" y="3061855"/>
            <a:ext cx="9119103" cy="941832"/>
          </a:xfrm>
          <a:prstGeom prst="rect">
            <a:avLst/>
          </a:prstGeom>
        </p:spPr>
      </p:pic>
      <p:sp>
        <p:nvSpPr>
          <p:cNvPr id="8" name="TextBox 7">
            <a:extLst>
              <a:ext uri="{FF2B5EF4-FFF2-40B4-BE49-F238E27FC236}">
                <a16:creationId xmlns:a16="http://schemas.microsoft.com/office/drawing/2014/main" id="{2BA0E11B-5D4E-CE44-95D4-30D64AD325B7}"/>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spTree>
    <p:extLst>
      <p:ext uri="{BB962C8B-B14F-4D97-AF65-F5344CB8AC3E}">
        <p14:creationId xmlns:p14="http://schemas.microsoft.com/office/powerpoint/2010/main" val="153152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0"/>
                                        <p:tgtEl>
                                          <p:spTgt spid="10"/>
                                        </p:tgtEl>
                                      </p:cBhvr>
                                    </p:animEffect>
                                  </p:childTnLst>
                                </p:cTn>
                              </p:par>
                              <p:par>
                                <p:cTn id="8" presetID="22" presetClass="exit" presetSubtype="8" fill="hold" nodeType="withEffect">
                                  <p:stCondLst>
                                    <p:cond delay="10000"/>
                                  </p:stCondLst>
                                  <p:childTnLst>
                                    <p:animEffect transition="out" filter="wipe(left)">
                                      <p:cBhvr>
                                        <p:cTn id="9" dur="3000"/>
                                        <p:tgtEl>
                                          <p:spTgt spid="10"/>
                                        </p:tgtEl>
                                      </p:cBhvr>
                                    </p:animEffect>
                                    <p:set>
                                      <p:cBhvr>
                                        <p:cTn id="10"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14F87E36-94F5-CC4A-8DC0-553045F3CD37}"/>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6E2B8AFF-7AE5-AA40-8713-BBD502B827FC}"/>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8CCE5EF4-EA0A-D745-85B3-316319F91B2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2E50E0B-07F1-3E4C-9775-6FBA88E08C10}"/>
              </a:ext>
            </a:extLst>
          </p:cNvPr>
          <p:cNvSpPr>
            <a:spLocks noGrp="1"/>
          </p:cNvSpPr>
          <p:nvPr>
            <p:ph type="sldNum" sz="quarter" idx="4"/>
          </p:nvPr>
        </p:nvSpPr>
        <p:spPr/>
        <p:txBody>
          <a:bodyPr/>
          <a:lstStyle/>
          <a:p>
            <a:fld id="{4FAB73BC-B049-4115-A692-8D63A059BFB8}" type="slidenum">
              <a:rPr lang="en-US" smtClean="0"/>
              <a:pPr/>
              <a:t>15</a:t>
            </a:fld>
            <a:endParaRPr lang="en-US" dirty="0"/>
          </a:p>
        </p:txBody>
      </p:sp>
      <p:sp>
        <p:nvSpPr>
          <p:cNvPr id="6" name="Title 5">
            <a:extLst>
              <a:ext uri="{FF2B5EF4-FFF2-40B4-BE49-F238E27FC236}">
                <a16:creationId xmlns:a16="http://schemas.microsoft.com/office/drawing/2014/main" id="{ECEA05D9-50E6-D141-B8FD-68A26A09133B}"/>
              </a:ext>
            </a:extLst>
          </p:cNvPr>
          <p:cNvSpPr>
            <a:spLocks noGrp="1"/>
          </p:cNvSpPr>
          <p:nvPr>
            <p:ph type="title"/>
          </p:nvPr>
        </p:nvSpPr>
        <p:spPr/>
        <p:txBody>
          <a:bodyPr/>
          <a:lstStyle/>
          <a:p>
            <a:r>
              <a:rPr lang="en-US" dirty="0"/>
              <a:t>Electron Interaction</a:t>
            </a:r>
          </a:p>
        </p:txBody>
      </p:sp>
      <p:pic>
        <p:nvPicPr>
          <p:cNvPr id="8" name="Picture 7" descr="ElectronHits.gif">
            <a:extLst>
              <a:ext uri="{FF2B5EF4-FFF2-40B4-BE49-F238E27FC236}">
                <a16:creationId xmlns:a16="http://schemas.microsoft.com/office/drawing/2014/main" id="{3B3886E0-4069-6747-A1C9-51C8829AA8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455" y="3429000"/>
            <a:ext cx="1645272" cy="687724"/>
          </a:xfrm>
          <a:prstGeom prst="rect">
            <a:avLst/>
          </a:prstGeom>
        </p:spPr>
      </p:pic>
      <p:sp>
        <p:nvSpPr>
          <p:cNvPr id="9" name="TextBox 8">
            <a:extLst>
              <a:ext uri="{FF2B5EF4-FFF2-40B4-BE49-F238E27FC236}">
                <a16:creationId xmlns:a16="http://schemas.microsoft.com/office/drawing/2014/main" id="{7238621F-FA8A-AA4E-A3BF-550FFA3BED45}"/>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spTree>
    <p:extLst>
      <p:ext uri="{BB962C8B-B14F-4D97-AF65-F5344CB8AC3E}">
        <p14:creationId xmlns:p14="http://schemas.microsoft.com/office/powerpoint/2010/main" val="38142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AA36ABA0-B0D2-1C4E-A58F-825AEB390EB8}"/>
              </a:ext>
            </a:extLst>
          </p:cNvPr>
          <p:cNvPicPr>
            <a:picLocks noChangeAspect="1"/>
          </p:cNvPicPr>
          <p:nvPr/>
        </p:nvPicPr>
        <p:blipFill>
          <a:blip r:embed="rId3"/>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B8ABABD4-AEE8-FE4A-941E-BC830A5CC01A}"/>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383011B5-3528-A64C-A1FB-E43CDF6C07D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D18099D-01F6-DB4E-A8C0-16B9B9D20CA9}"/>
              </a:ext>
            </a:extLst>
          </p:cNvPr>
          <p:cNvSpPr>
            <a:spLocks noGrp="1"/>
          </p:cNvSpPr>
          <p:nvPr>
            <p:ph type="sldNum" sz="quarter" idx="4"/>
          </p:nvPr>
        </p:nvSpPr>
        <p:spPr/>
        <p:txBody>
          <a:bodyPr/>
          <a:lstStyle/>
          <a:p>
            <a:fld id="{4FAB73BC-B049-4115-A692-8D63A059BFB8}" type="slidenum">
              <a:rPr lang="en-US" smtClean="0"/>
              <a:pPr/>
              <a:t>16</a:t>
            </a:fld>
            <a:endParaRPr lang="en-US" dirty="0"/>
          </a:p>
        </p:txBody>
      </p:sp>
      <p:sp>
        <p:nvSpPr>
          <p:cNvPr id="6" name="Title 5">
            <a:extLst>
              <a:ext uri="{FF2B5EF4-FFF2-40B4-BE49-F238E27FC236}">
                <a16:creationId xmlns:a16="http://schemas.microsoft.com/office/drawing/2014/main" id="{797D3397-389C-3444-B610-B60BB1992710}"/>
              </a:ext>
            </a:extLst>
          </p:cNvPr>
          <p:cNvSpPr>
            <a:spLocks noGrp="1"/>
          </p:cNvSpPr>
          <p:nvPr>
            <p:ph type="title"/>
          </p:nvPr>
        </p:nvSpPr>
        <p:spPr/>
        <p:txBody>
          <a:bodyPr/>
          <a:lstStyle/>
          <a:p>
            <a:r>
              <a:rPr lang="en-US" dirty="0"/>
              <a:t>Photon Interaction</a:t>
            </a:r>
          </a:p>
        </p:txBody>
      </p:sp>
      <p:pic>
        <p:nvPicPr>
          <p:cNvPr id="8" name="Picture 7" descr="PhotonTrack.gif">
            <a:extLst>
              <a:ext uri="{FF2B5EF4-FFF2-40B4-BE49-F238E27FC236}">
                <a16:creationId xmlns:a16="http://schemas.microsoft.com/office/drawing/2014/main" id="{4FBBDCA0-D15B-114E-8867-0F21845B94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321" y="2752200"/>
            <a:ext cx="1316668" cy="818903"/>
          </a:xfrm>
          <a:prstGeom prst="rect">
            <a:avLst/>
          </a:prstGeom>
        </p:spPr>
      </p:pic>
      <p:pic>
        <p:nvPicPr>
          <p:cNvPr id="9" name="Picture 8" descr="PhotonHits.gif">
            <a:extLst>
              <a:ext uri="{FF2B5EF4-FFF2-40B4-BE49-F238E27FC236}">
                <a16:creationId xmlns:a16="http://schemas.microsoft.com/office/drawing/2014/main" id="{0708F9EE-865F-3645-9169-D294648372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2329" y="2554550"/>
            <a:ext cx="349429" cy="319306"/>
          </a:xfrm>
          <a:prstGeom prst="rect">
            <a:avLst/>
          </a:prstGeom>
        </p:spPr>
      </p:pic>
      <p:sp>
        <p:nvSpPr>
          <p:cNvPr id="11" name="TextBox 10">
            <a:extLst>
              <a:ext uri="{FF2B5EF4-FFF2-40B4-BE49-F238E27FC236}">
                <a16:creationId xmlns:a16="http://schemas.microsoft.com/office/drawing/2014/main" id="{21169BC2-2B40-8E47-98D7-29728453755C}"/>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spTree>
    <p:extLst>
      <p:ext uri="{BB962C8B-B14F-4D97-AF65-F5344CB8AC3E}">
        <p14:creationId xmlns:p14="http://schemas.microsoft.com/office/powerpoint/2010/main" val="473201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0"/>
                                        <p:tgtEl>
                                          <p:spTgt spid="8"/>
                                        </p:tgtEl>
                                      </p:cBhvr>
                                    </p:animEffect>
                                  </p:childTnLst>
                                </p:cTn>
                              </p:par>
                              <p:par>
                                <p:cTn id="8" presetID="22" presetClass="entr" presetSubtype="8" fill="hold" nodeType="withEffect">
                                  <p:stCondLst>
                                    <p:cond delay="60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1000"/>
                                        <p:tgtEl>
                                          <p:spTgt spid="9"/>
                                        </p:tgtEl>
                                      </p:cBhvr>
                                    </p:animEffect>
                                  </p:childTnLst>
                                </p:cTn>
                              </p:par>
                              <p:par>
                                <p:cTn id="11" presetID="22" presetClass="exit" presetSubtype="8" fill="hold" nodeType="withEffect">
                                  <p:stCondLst>
                                    <p:cond delay="10000"/>
                                  </p:stCondLst>
                                  <p:childTnLst>
                                    <p:animEffect transition="out" filter="wipe(left)">
                                      <p:cBhvr>
                                        <p:cTn id="12" dur="2000"/>
                                        <p:tgtEl>
                                          <p:spTgt spid="8"/>
                                        </p:tgtEl>
                                      </p:cBhvr>
                                    </p:animEffect>
                                    <p:set>
                                      <p:cBhvr>
                                        <p:cTn id="13"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2">
            <a:extLst>
              <a:ext uri="{FF2B5EF4-FFF2-40B4-BE49-F238E27FC236}">
                <a16:creationId xmlns:a16="http://schemas.microsoft.com/office/drawing/2014/main" id="{96A0E587-97AD-D442-A9C8-3E486505A714}"/>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43B61E7-3A0F-1048-926A-329E17A494DE}"/>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61CD1158-D90F-8E40-B53B-A22874CDD87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0C0CCB1-3D04-FC48-A2E3-D841FBB52307}"/>
              </a:ext>
            </a:extLst>
          </p:cNvPr>
          <p:cNvSpPr>
            <a:spLocks noGrp="1"/>
          </p:cNvSpPr>
          <p:nvPr>
            <p:ph type="sldNum" sz="quarter" idx="4"/>
          </p:nvPr>
        </p:nvSpPr>
        <p:spPr/>
        <p:txBody>
          <a:bodyPr/>
          <a:lstStyle/>
          <a:p>
            <a:fld id="{4FAB73BC-B049-4115-A692-8D63A059BFB8}" type="slidenum">
              <a:rPr lang="en-US" smtClean="0"/>
              <a:pPr/>
              <a:t>17</a:t>
            </a:fld>
            <a:endParaRPr lang="en-US" dirty="0"/>
          </a:p>
        </p:txBody>
      </p:sp>
      <p:sp>
        <p:nvSpPr>
          <p:cNvPr id="6" name="Title 5">
            <a:extLst>
              <a:ext uri="{FF2B5EF4-FFF2-40B4-BE49-F238E27FC236}">
                <a16:creationId xmlns:a16="http://schemas.microsoft.com/office/drawing/2014/main" id="{18C97600-111C-724A-B528-B94E23B2E56C}"/>
              </a:ext>
            </a:extLst>
          </p:cNvPr>
          <p:cNvSpPr>
            <a:spLocks noGrp="1"/>
          </p:cNvSpPr>
          <p:nvPr>
            <p:ph type="title"/>
          </p:nvPr>
        </p:nvSpPr>
        <p:spPr/>
        <p:txBody>
          <a:bodyPr/>
          <a:lstStyle/>
          <a:p>
            <a:r>
              <a:rPr lang="en-US" dirty="0"/>
              <a:t>Charged Hadron Interaction</a:t>
            </a:r>
          </a:p>
        </p:txBody>
      </p:sp>
      <p:pic>
        <p:nvPicPr>
          <p:cNvPr id="8" name="Picture 7" descr="ChargedHadronHits.gif">
            <a:extLst>
              <a:ext uri="{FF2B5EF4-FFF2-40B4-BE49-F238E27FC236}">
                <a16:creationId xmlns:a16="http://schemas.microsoft.com/office/drawing/2014/main" id="{DE5A5B62-3472-F14F-9ECE-EBA3AA9F5C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074" y="3428999"/>
            <a:ext cx="2991799" cy="1682411"/>
          </a:xfrm>
          <a:prstGeom prst="rect">
            <a:avLst/>
          </a:prstGeom>
        </p:spPr>
      </p:pic>
      <p:sp>
        <p:nvSpPr>
          <p:cNvPr id="10" name="TextBox 9">
            <a:extLst>
              <a:ext uri="{FF2B5EF4-FFF2-40B4-BE49-F238E27FC236}">
                <a16:creationId xmlns:a16="http://schemas.microsoft.com/office/drawing/2014/main" id="{E7F8BAD2-A749-8D40-AA5E-C1C82C0C9B28}"/>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spTree>
    <p:extLst>
      <p:ext uri="{BB962C8B-B14F-4D97-AF65-F5344CB8AC3E}">
        <p14:creationId xmlns:p14="http://schemas.microsoft.com/office/powerpoint/2010/main" val="142285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12">
            <a:extLst>
              <a:ext uri="{FF2B5EF4-FFF2-40B4-BE49-F238E27FC236}">
                <a16:creationId xmlns:a16="http://schemas.microsoft.com/office/drawing/2014/main" id="{AC2F9373-E935-8D4C-826A-1FF1B9270A23}"/>
              </a:ext>
            </a:extLst>
          </p:cNvPr>
          <p:cNvPicPr>
            <a:picLocks noChangeAspect="1"/>
          </p:cNvPicPr>
          <p:nvPr/>
        </p:nvPicPr>
        <p:blipFill>
          <a:blip r:embed="rId2"/>
          <a:stretch>
            <a:fillRect/>
          </a:stretch>
        </p:blipFill>
        <p:spPr>
          <a:xfrm>
            <a:off x="838199" y="1024195"/>
            <a:ext cx="10732973" cy="5542175"/>
          </a:xfrm>
          <a:prstGeom prst="rect">
            <a:avLst/>
          </a:prstGeom>
        </p:spPr>
      </p:pic>
      <p:sp>
        <p:nvSpPr>
          <p:cNvPr id="3" name="Date Placeholder 2">
            <a:extLst>
              <a:ext uri="{FF2B5EF4-FFF2-40B4-BE49-F238E27FC236}">
                <a16:creationId xmlns:a16="http://schemas.microsoft.com/office/drawing/2014/main" id="{49240BCB-E041-C841-BD5A-6C21F7BF8D0A}"/>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B112F573-A9DC-2047-8592-252B66329DE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7BDA116-4DDF-7C4F-84FD-C9D110A8E114}"/>
              </a:ext>
            </a:extLst>
          </p:cNvPr>
          <p:cNvSpPr>
            <a:spLocks noGrp="1"/>
          </p:cNvSpPr>
          <p:nvPr>
            <p:ph type="sldNum" sz="quarter" idx="4"/>
          </p:nvPr>
        </p:nvSpPr>
        <p:spPr/>
        <p:txBody>
          <a:bodyPr/>
          <a:lstStyle/>
          <a:p>
            <a:fld id="{4FAB73BC-B049-4115-A692-8D63A059BFB8}" type="slidenum">
              <a:rPr lang="en-US" smtClean="0"/>
              <a:pPr/>
              <a:t>18</a:t>
            </a:fld>
            <a:endParaRPr lang="en-US" dirty="0"/>
          </a:p>
        </p:txBody>
      </p:sp>
      <p:sp>
        <p:nvSpPr>
          <p:cNvPr id="6" name="Title 5">
            <a:extLst>
              <a:ext uri="{FF2B5EF4-FFF2-40B4-BE49-F238E27FC236}">
                <a16:creationId xmlns:a16="http://schemas.microsoft.com/office/drawing/2014/main" id="{D142CF9A-1718-6244-95BD-008C9497030F}"/>
              </a:ext>
            </a:extLst>
          </p:cNvPr>
          <p:cNvSpPr>
            <a:spLocks noGrp="1"/>
          </p:cNvSpPr>
          <p:nvPr>
            <p:ph type="title"/>
          </p:nvPr>
        </p:nvSpPr>
        <p:spPr/>
        <p:txBody>
          <a:bodyPr/>
          <a:lstStyle/>
          <a:p>
            <a:r>
              <a:rPr lang="en-US" dirty="0"/>
              <a:t>Neutral Hadron Interaction</a:t>
            </a:r>
          </a:p>
        </p:txBody>
      </p:sp>
      <p:pic>
        <p:nvPicPr>
          <p:cNvPr id="8" name="Picture 7" descr="NeutralHadronTrack.gif">
            <a:extLst>
              <a:ext uri="{FF2B5EF4-FFF2-40B4-BE49-F238E27FC236}">
                <a16:creationId xmlns:a16="http://schemas.microsoft.com/office/drawing/2014/main" id="{3400B2AA-F4F8-BA44-BF87-02B1B7A490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6228" y="2788343"/>
            <a:ext cx="2482987" cy="744060"/>
          </a:xfrm>
          <a:prstGeom prst="rect">
            <a:avLst/>
          </a:prstGeom>
        </p:spPr>
      </p:pic>
      <p:pic>
        <p:nvPicPr>
          <p:cNvPr id="9" name="Picture 8" descr="NeutralHadronHits.gif">
            <a:extLst>
              <a:ext uri="{FF2B5EF4-FFF2-40B4-BE49-F238E27FC236}">
                <a16:creationId xmlns:a16="http://schemas.microsoft.com/office/drawing/2014/main" id="{FAE173F4-3635-824B-9210-7235E8B19A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01984" y="2344575"/>
            <a:ext cx="1211828" cy="887536"/>
          </a:xfrm>
          <a:prstGeom prst="rect">
            <a:avLst/>
          </a:prstGeom>
        </p:spPr>
      </p:pic>
      <p:sp>
        <p:nvSpPr>
          <p:cNvPr id="11" name="TextBox 10">
            <a:extLst>
              <a:ext uri="{FF2B5EF4-FFF2-40B4-BE49-F238E27FC236}">
                <a16:creationId xmlns:a16="http://schemas.microsoft.com/office/drawing/2014/main" id="{E2807F85-9ECC-F149-8417-D51618B0025B}"/>
              </a:ext>
            </a:extLst>
          </p:cNvPr>
          <p:cNvSpPr txBox="1"/>
          <p:nvPr/>
        </p:nvSpPr>
        <p:spPr>
          <a:xfrm>
            <a:off x="1564163" y="6488668"/>
            <a:ext cx="1850315" cy="369332"/>
          </a:xfrm>
          <a:prstGeom prst="rect">
            <a:avLst/>
          </a:prstGeom>
          <a:noFill/>
        </p:spPr>
        <p:txBody>
          <a:bodyPr wrap="none" rtlCol="0">
            <a:spAutoFit/>
          </a:bodyPr>
          <a:lstStyle/>
          <a:p>
            <a:r>
              <a:rPr lang="en-US" dirty="0"/>
              <a:t>CMS-doc-5582-v1</a:t>
            </a:r>
          </a:p>
        </p:txBody>
      </p:sp>
    </p:spTree>
    <p:extLst>
      <p:ext uri="{BB962C8B-B14F-4D97-AF65-F5344CB8AC3E}">
        <p14:creationId xmlns:p14="http://schemas.microsoft.com/office/powerpoint/2010/main" val="130907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300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3000"/>
                                        <p:tgtEl>
                                          <p:spTgt spid="8"/>
                                        </p:tgtEl>
                                      </p:cBhvr>
                                    </p:animEffect>
                                  </p:childTnLst>
                                </p:cTn>
                              </p:par>
                              <p:par>
                                <p:cTn id="8" presetID="22" presetClass="entr" presetSubtype="8" fill="hold" nodeType="withEffect">
                                  <p:stCondLst>
                                    <p:cond delay="500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2000"/>
                                        <p:tgtEl>
                                          <p:spTgt spid="9"/>
                                        </p:tgtEl>
                                      </p:cBhvr>
                                    </p:animEffect>
                                  </p:childTnLst>
                                </p:cTn>
                              </p:par>
                              <p:par>
                                <p:cTn id="11" presetID="22" presetClass="exit" presetSubtype="8" fill="hold" nodeType="withEffect">
                                  <p:stCondLst>
                                    <p:cond delay="10000"/>
                                  </p:stCondLst>
                                  <p:childTnLst>
                                    <p:animEffect transition="out" filter="wipe(left)">
                                      <p:cBhvr>
                                        <p:cTn id="12" dur="2000"/>
                                        <p:tgtEl>
                                          <p:spTgt spid="8"/>
                                        </p:tgtEl>
                                      </p:cBhvr>
                                    </p:animEffect>
                                    <p:set>
                                      <p:cBhvr>
                                        <p:cTn id="13"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dirty="0"/>
              <a:t>Standard Model</a:t>
            </a:r>
          </a:p>
          <a:p>
            <a:pPr lvl="1"/>
            <a:r>
              <a:rPr lang="en-US" dirty="0"/>
              <a:t>What is it?</a:t>
            </a:r>
          </a:p>
          <a:p>
            <a:pPr lvl="1"/>
            <a:r>
              <a:rPr lang="en-US" dirty="0"/>
              <a:t>Dark Matter</a:t>
            </a:r>
          </a:p>
          <a:p>
            <a:pPr lvl="1"/>
            <a:r>
              <a:rPr lang="en-US" dirty="0"/>
              <a:t>Why SUSY?</a:t>
            </a:r>
          </a:p>
          <a:p>
            <a:pPr lvl="1"/>
            <a:endParaRPr lang="en-US" b="1" dirty="0"/>
          </a:p>
          <a:p>
            <a:r>
              <a:rPr lang="en-US" dirty="0"/>
              <a:t>Compact Muon Solenoid</a:t>
            </a:r>
          </a:p>
          <a:p>
            <a:pPr lvl="1"/>
            <a:r>
              <a:rPr lang="en-US" dirty="0"/>
              <a:t>Different methods of detection</a:t>
            </a:r>
          </a:p>
          <a:p>
            <a:pPr lvl="1"/>
            <a:endParaRPr lang="en-US" dirty="0"/>
          </a:p>
          <a:p>
            <a:pPr marL="150872" lvl="1" indent="0">
              <a:buNone/>
            </a:pPr>
            <a:endParaRPr lang="en-US" dirty="0"/>
          </a:p>
          <a:p>
            <a:r>
              <a:rPr lang="en-US" b="1" dirty="0"/>
              <a:t>All-hadronic Top </a:t>
            </a:r>
            <a:r>
              <a:rPr lang="en-US" b="1" dirty="0" err="1"/>
              <a:t>Squark</a:t>
            </a:r>
            <a:r>
              <a:rPr lang="en-US" b="1" dirty="0"/>
              <a:t> Search</a:t>
            </a:r>
          </a:p>
          <a:p>
            <a:pPr lvl="1"/>
            <a:r>
              <a:rPr lang="en-US" b="1" dirty="0"/>
              <a:t>Kinematic Variables</a:t>
            </a:r>
          </a:p>
          <a:p>
            <a:pPr lvl="1"/>
            <a:r>
              <a:rPr lang="en-US" b="1" dirty="0"/>
              <a:t>Search region design</a:t>
            </a:r>
          </a:p>
          <a:p>
            <a:pPr lvl="1"/>
            <a:r>
              <a:rPr lang="en-US" b="1" dirty="0"/>
              <a:t>Background estimation</a:t>
            </a:r>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19</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780580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ACA7629-76E2-C742-8EA7-E9F1A1EE0AF9}"/>
              </a:ext>
            </a:extLst>
          </p:cNvPr>
          <p:cNvSpPr>
            <a:spLocks noGrp="1"/>
          </p:cNvSpPr>
          <p:nvPr>
            <p:ph idx="1"/>
          </p:nvPr>
        </p:nvSpPr>
        <p:spPr/>
        <p:txBody>
          <a:bodyPr>
            <a:normAutofit lnSpcReduction="10000"/>
          </a:bodyPr>
          <a:lstStyle/>
          <a:p>
            <a:r>
              <a:rPr lang="en-US" b="1" dirty="0"/>
              <a:t>Standard Model</a:t>
            </a:r>
          </a:p>
          <a:p>
            <a:pPr lvl="1"/>
            <a:r>
              <a:rPr lang="en-US" b="1" dirty="0"/>
              <a:t>What is it?</a:t>
            </a:r>
          </a:p>
          <a:p>
            <a:pPr lvl="1"/>
            <a:r>
              <a:rPr lang="en-US" b="1" dirty="0"/>
              <a:t>Dark Matter</a:t>
            </a:r>
          </a:p>
          <a:p>
            <a:pPr lvl="1"/>
            <a:r>
              <a:rPr lang="en-US" b="1" dirty="0"/>
              <a:t>Why SUSY?</a:t>
            </a:r>
          </a:p>
          <a:p>
            <a:pPr lvl="1"/>
            <a:endParaRPr lang="en-US" b="1" dirty="0"/>
          </a:p>
          <a:p>
            <a:r>
              <a:rPr lang="en-US" dirty="0"/>
              <a:t>Compact Muon Solenoid</a:t>
            </a:r>
          </a:p>
          <a:p>
            <a:pPr lvl="1"/>
            <a:r>
              <a:rPr lang="en-US" dirty="0"/>
              <a:t>Different methods of detection</a:t>
            </a:r>
          </a:p>
          <a:p>
            <a:pPr lvl="1"/>
            <a:endParaRPr lang="en-US" dirty="0"/>
          </a:p>
          <a:p>
            <a:pPr marL="150872" lvl="1" indent="0">
              <a:buNone/>
            </a:pPr>
            <a:endParaRPr lang="en-US" dirty="0"/>
          </a:p>
          <a:p>
            <a:r>
              <a:rPr lang="en-US" dirty="0"/>
              <a:t>All-hadronic Top </a:t>
            </a:r>
            <a:r>
              <a:rPr lang="en-US" dirty="0" err="1"/>
              <a:t>Squark</a:t>
            </a:r>
            <a:r>
              <a:rPr lang="en-US" dirty="0"/>
              <a:t> Search</a:t>
            </a:r>
          </a:p>
          <a:p>
            <a:pPr lvl="1"/>
            <a:r>
              <a:rPr lang="en-US" dirty="0"/>
              <a:t>Kinematic Variables</a:t>
            </a:r>
          </a:p>
          <a:p>
            <a:pPr lvl="1"/>
            <a:r>
              <a:rPr lang="en-US" dirty="0"/>
              <a:t>Search region design</a:t>
            </a:r>
          </a:p>
          <a:p>
            <a:pPr lvl="1"/>
            <a:r>
              <a:rPr lang="en-US" dirty="0"/>
              <a:t>Background estimation</a:t>
            </a:r>
          </a:p>
          <a:p>
            <a:endParaRPr lang="en-US" dirty="0"/>
          </a:p>
        </p:txBody>
      </p:sp>
      <p:sp>
        <p:nvSpPr>
          <p:cNvPr id="3" name="Date Placeholder 2">
            <a:extLst>
              <a:ext uri="{FF2B5EF4-FFF2-40B4-BE49-F238E27FC236}">
                <a16:creationId xmlns:a16="http://schemas.microsoft.com/office/drawing/2014/main" id="{A7956DE5-2818-ED4C-ACE2-3FD36546AAA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DD3E159D-3A65-6C4A-8D61-E52401C939D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6A02F7D-73CC-C447-A76E-3C3288A4D1A3}"/>
              </a:ext>
            </a:extLst>
          </p:cNvPr>
          <p:cNvSpPr>
            <a:spLocks noGrp="1"/>
          </p:cNvSpPr>
          <p:nvPr>
            <p:ph type="sldNum" sz="quarter" idx="4"/>
          </p:nvPr>
        </p:nvSpPr>
        <p:spPr/>
        <p:txBody>
          <a:bodyPr/>
          <a:lstStyle/>
          <a:p>
            <a:fld id="{4FAB73BC-B049-4115-A692-8D63A059BFB8}" type="slidenum">
              <a:rPr lang="en-US" smtClean="0"/>
              <a:pPr/>
              <a:t>2</a:t>
            </a:fld>
            <a:endParaRPr lang="en-US" dirty="0"/>
          </a:p>
        </p:txBody>
      </p:sp>
      <p:sp>
        <p:nvSpPr>
          <p:cNvPr id="6" name="Title 5">
            <a:extLst>
              <a:ext uri="{FF2B5EF4-FFF2-40B4-BE49-F238E27FC236}">
                <a16:creationId xmlns:a16="http://schemas.microsoft.com/office/drawing/2014/main" id="{B5328008-9004-1E4B-A9DB-73229769AF19}"/>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7513642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4267B33-5703-2241-AF01-CCC961D9BC82}"/>
              </a:ext>
            </a:extLst>
          </p:cNvPr>
          <p:cNvPicPr>
            <a:picLocks noChangeAspect="1"/>
          </p:cNvPicPr>
          <p:nvPr/>
        </p:nvPicPr>
        <p:blipFill>
          <a:blip r:embed="rId3"/>
          <a:stretch>
            <a:fillRect/>
          </a:stretch>
        </p:blipFill>
        <p:spPr>
          <a:xfrm>
            <a:off x="1312024" y="2980667"/>
            <a:ext cx="4295193" cy="2597898"/>
          </a:xfrm>
          <a:prstGeom prst="rect">
            <a:avLst/>
          </a:prstGeom>
        </p:spPr>
      </p:pic>
      <p:sp>
        <p:nvSpPr>
          <p:cNvPr id="4" name="Footer Placeholder 3">
            <a:extLst>
              <a:ext uri="{FF2B5EF4-FFF2-40B4-BE49-F238E27FC236}">
                <a16:creationId xmlns:a16="http://schemas.microsoft.com/office/drawing/2014/main" id="{3E0D9A44-2301-9B41-AA07-D427FA2949A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57E8666-EF15-0B49-80D0-9199E6C8E15B}"/>
              </a:ext>
            </a:extLst>
          </p:cNvPr>
          <p:cNvSpPr>
            <a:spLocks noGrp="1"/>
          </p:cNvSpPr>
          <p:nvPr>
            <p:ph type="sldNum" sz="quarter" idx="4"/>
          </p:nvPr>
        </p:nvSpPr>
        <p:spPr/>
        <p:txBody>
          <a:bodyPr/>
          <a:lstStyle/>
          <a:p>
            <a:fld id="{4FAB73BC-B049-4115-A692-8D63A059BFB8}" type="slidenum">
              <a:rPr lang="en-US" smtClean="0"/>
              <a:pPr/>
              <a:t>20</a:t>
            </a:fld>
            <a:endParaRPr lang="en-US" dirty="0"/>
          </a:p>
        </p:txBody>
      </p:sp>
      <p:sp>
        <p:nvSpPr>
          <p:cNvPr id="6" name="Title 5">
            <a:extLst>
              <a:ext uri="{FF2B5EF4-FFF2-40B4-BE49-F238E27FC236}">
                <a16:creationId xmlns:a16="http://schemas.microsoft.com/office/drawing/2014/main" id="{BE8F65C6-2CFE-7C44-AE91-CC68DB27A58D}"/>
              </a:ext>
            </a:extLst>
          </p:cNvPr>
          <p:cNvSpPr>
            <a:spLocks noGrp="1"/>
          </p:cNvSpPr>
          <p:nvPr>
            <p:ph type="title"/>
          </p:nvPr>
        </p:nvSpPr>
        <p:spPr/>
        <p:txBody>
          <a:bodyPr/>
          <a:lstStyle/>
          <a:p>
            <a:r>
              <a:rPr lang="en-US" dirty="0"/>
              <a:t>Simplified SUSY Models</a:t>
            </a:r>
          </a:p>
        </p:txBody>
      </p:sp>
      <p:sp>
        <p:nvSpPr>
          <p:cNvPr id="7" name="TextBox 6">
            <a:extLst>
              <a:ext uri="{FF2B5EF4-FFF2-40B4-BE49-F238E27FC236}">
                <a16:creationId xmlns:a16="http://schemas.microsoft.com/office/drawing/2014/main" id="{924511C2-ECCA-D542-A2D4-868EA467BD89}"/>
              </a:ext>
            </a:extLst>
          </p:cNvPr>
          <p:cNvSpPr txBox="1"/>
          <p:nvPr/>
        </p:nvSpPr>
        <p:spPr>
          <a:xfrm>
            <a:off x="2290117" y="2405820"/>
            <a:ext cx="3317100" cy="369332"/>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Stop Production</a:t>
            </a:r>
          </a:p>
        </p:txBody>
      </p:sp>
      <p:sp>
        <p:nvSpPr>
          <p:cNvPr id="8" name="TextBox 7">
            <a:extLst>
              <a:ext uri="{FF2B5EF4-FFF2-40B4-BE49-F238E27FC236}">
                <a16:creationId xmlns:a16="http://schemas.microsoft.com/office/drawing/2014/main" id="{13BBD86D-C3E7-7C4F-AA59-6A92FF5EA980}"/>
              </a:ext>
            </a:extLst>
          </p:cNvPr>
          <p:cNvSpPr txBox="1"/>
          <p:nvPr/>
        </p:nvSpPr>
        <p:spPr>
          <a:xfrm>
            <a:off x="6283215" y="2405819"/>
            <a:ext cx="2387600"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Stop Production</a:t>
            </a:r>
          </a:p>
        </p:txBody>
      </p:sp>
      <p:sp>
        <p:nvSpPr>
          <p:cNvPr id="29" name="Rounded Rectangle 28">
            <a:extLst>
              <a:ext uri="{FF2B5EF4-FFF2-40B4-BE49-F238E27FC236}">
                <a16:creationId xmlns:a16="http://schemas.microsoft.com/office/drawing/2014/main" id="{377E7D4E-EA98-EB47-B0B0-7B22DFB85AC3}"/>
              </a:ext>
            </a:extLst>
          </p:cNvPr>
          <p:cNvSpPr/>
          <p:nvPr/>
        </p:nvSpPr>
        <p:spPr>
          <a:xfrm>
            <a:off x="1057274" y="2785617"/>
            <a:ext cx="4849981" cy="3289020"/>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0" name="Rounded Rectangle 29">
            <a:extLst>
              <a:ext uri="{FF2B5EF4-FFF2-40B4-BE49-F238E27FC236}">
                <a16:creationId xmlns:a16="http://schemas.microsoft.com/office/drawing/2014/main" id="{F7A5CC68-8727-6C47-BD0D-FE927734E6AA}"/>
              </a:ext>
            </a:extLst>
          </p:cNvPr>
          <p:cNvSpPr/>
          <p:nvPr/>
        </p:nvSpPr>
        <p:spPr>
          <a:xfrm>
            <a:off x="5951648" y="2775151"/>
            <a:ext cx="4549666" cy="329948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 name="Content Placeholder 1">
                <a:extLst>
                  <a:ext uri="{FF2B5EF4-FFF2-40B4-BE49-F238E27FC236}">
                    <a16:creationId xmlns:a16="http://schemas.microsoft.com/office/drawing/2014/main" id="{52909023-F3D3-0B43-90E2-00B5779D4EC6}"/>
                  </a:ext>
                </a:extLst>
              </p:cNvPr>
              <p:cNvSpPr>
                <a:spLocks noGrp="1"/>
              </p:cNvSpPr>
              <p:nvPr>
                <p:ph idx="1"/>
              </p:nvPr>
            </p:nvSpPr>
            <p:spPr>
              <a:xfrm>
                <a:off x="348343" y="1229480"/>
                <a:ext cx="11511148" cy="1165873"/>
              </a:xfrm>
            </p:spPr>
            <p:txBody>
              <a:bodyPr>
                <a:normAutofit fontScale="77500" lnSpcReduction="20000"/>
              </a:bodyPr>
              <a:lstStyle/>
              <a:p>
                <a:pPr lvl="1"/>
                <a:r>
                  <a:rPr lang="en-US" dirty="0"/>
                  <a:t>Looking at inclusive models for a most general stop search</a:t>
                </a:r>
              </a:p>
              <a:p>
                <a:pPr lvl="1"/>
                <a:r>
                  <a:rPr lang="en-US" dirty="0"/>
                  <a:t>Lightest </a:t>
                </a:r>
                <a:r>
                  <a:rPr lang="en-US" dirty="0" err="1"/>
                  <a:t>Squark</a:t>
                </a:r>
                <a:r>
                  <a:rPr lang="en-US" dirty="0"/>
                  <a:t> is the </a:t>
                </a:r>
                <a:r>
                  <a:rPr lang="en-US" dirty="0">
                    <a:solidFill>
                      <a:srgbClr val="FF0000"/>
                    </a:solidFill>
                  </a:rPr>
                  <a:t>top </a:t>
                </a:r>
                <a:r>
                  <a:rPr lang="en-US" dirty="0" err="1">
                    <a:solidFill>
                      <a:srgbClr val="FF0000"/>
                    </a:solidFill>
                  </a:rPr>
                  <a:t>Squark</a:t>
                </a:r>
                <a:endParaRPr lang="en-US" dirty="0">
                  <a:solidFill>
                    <a:srgbClr val="FF0000"/>
                  </a:solidFill>
                </a:endParaRPr>
              </a:p>
              <a:p>
                <a:pPr lvl="1"/>
                <a:r>
                  <a:rPr lang="en-US" dirty="0"/>
                  <a:t>Baseline Selection: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≥2,  </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up>
                        <m:r>
                          <a:rPr lang="en-US" b="0" i="1" smtClean="0">
                            <a:latin typeface="Cambria Math" panose="02040503050406030204" pitchFamily="18" charset="0"/>
                            <a:ea typeface="Cambria Math" panose="02040503050406030204" pitchFamily="18" charset="0"/>
                          </a:rPr>
                          <m:t>𝑚𝑖𝑠𝑠</m:t>
                        </m:r>
                      </m:sup>
                    </m:sSubSup>
                    <m:r>
                      <a:rPr lang="en-US" b="0" i="1" smtClean="0">
                        <a:latin typeface="Cambria Math" panose="02040503050406030204" pitchFamily="18" charset="0"/>
                        <a:ea typeface="Cambria Math" panose="02040503050406030204" pitchFamily="18" charset="0"/>
                      </a:rPr>
                      <m:t>&gt;250</m:t>
                    </m:r>
                  </m:oMath>
                </a14:m>
                <a:r>
                  <a:rPr lang="en-US" dirty="0"/>
                  <a:t> GeV</a:t>
                </a:r>
              </a:p>
              <a:p>
                <a:pPr lvl="1"/>
                <a:r>
                  <a:rPr lang="en-US" dirty="0"/>
                  <a:t>Main Backgrounds: Lost Lepton, QCD Multi-jet,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𝜈</m:t>
                        </m:r>
                      </m:e>
                    </m:acc>
                  </m:oMath>
                </a14:m>
                <a:r>
                  <a:rPr lang="en-US" dirty="0"/>
                  <a:t>, and Rare (</a:t>
                </a:r>
                <a:r>
                  <a:rPr lang="en-US" dirty="0" err="1"/>
                  <a:t>ttZ</a:t>
                </a:r>
                <a:r>
                  <a:rPr lang="en-US" dirty="0"/>
                  <a:t>, WW, WZ, ZZ)</a:t>
                </a:r>
              </a:p>
            </p:txBody>
          </p:sp>
        </mc:Choice>
        <mc:Fallback>
          <p:sp>
            <p:nvSpPr>
              <p:cNvPr id="20" name="Content Placeholder 1">
                <a:extLst>
                  <a:ext uri="{FF2B5EF4-FFF2-40B4-BE49-F238E27FC236}">
                    <a16:creationId xmlns:a16="http://schemas.microsoft.com/office/drawing/2014/main" id="{52909023-F3D3-0B43-90E2-00B5779D4EC6}"/>
                  </a:ext>
                </a:extLst>
              </p:cNvPr>
              <p:cNvSpPr>
                <a:spLocks noGrp="1" noRot="1" noChangeAspect="1" noMove="1" noResize="1" noEditPoints="1" noAdjustHandles="1" noChangeArrowheads="1" noChangeShapeType="1" noTextEdit="1"/>
              </p:cNvSpPr>
              <p:nvPr>
                <p:ph idx="1"/>
              </p:nvPr>
            </p:nvSpPr>
            <p:spPr>
              <a:xfrm>
                <a:off x="348343" y="1229480"/>
                <a:ext cx="11511148" cy="1165873"/>
              </a:xfrm>
              <a:blipFill>
                <a:blip r:embed="rId4"/>
                <a:stretch>
                  <a:fillRect t="-8602" b="-4301"/>
                </a:stretch>
              </a:blipFill>
            </p:spPr>
            <p:txBody>
              <a:bodyPr/>
              <a:lstStyle/>
              <a:p>
                <a:r>
                  <a:rPr lang="en-US">
                    <a:noFill/>
                  </a:rPr>
                  <a:t> </a:t>
                </a:r>
              </a:p>
            </p:txBody>
          </p:sp>
        </mc:Fallback>
      </mc:AlternateContent>
      <p:sp>
        <p:nvSpPr>
          <p:cNvPr id="23" name="Date Placeholder 2">
            <a:extLst>
              <a:ext uri="{FF2B5EF4-FFF2-40B4-BE49-F238E27FC236}">
                <a16:creationId xmlns:a16="http://schemas.microsoft.com/office/drawing/2014/main" id="{E61983CF-B6D8-B14D-A2AC-54912E014770}"/>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12/14/19</a:t>
            </a:fld>
            <a:endParaRPr lang="en-US" dirty="0"/>
          </a:p>
        </p:txBody>
      </p:sp>
      <p:pic>
        <p:nvPicPr>
          <p:cNvPr id="36" name="Picture 35">
            <a:extLst>
              <a:ext uri="{FF2B5EF4-FFF2-40B4-BE49-F238E27FC236}">
                <a16:creationId xmlns:a16="http://schemas.microsoft.com/office/drawing/2014/main" id="{D8F79753-068F-B348-BFF8-0EFDC69415CC}"/>
              </a:ext>
            </a:extLst>
          </p:cNvPr>
          <p:cNvPicPr>
            <a:picLocks noChangeAspect="1"/>
          </p:cNvPicPr>
          <p:nvPr/>
        </p:nvPicPr>
        <p:blipFill>
          <a:blip r:embed="rId5"/>
          <a:stretch>
            <a:fillRect/>
          </a:stretch>
        </p:blipFill>
        <p:spPr>
          <a:xfrm>
            <a:off x="9785876" y="8817"/>
            <a:ext cx="1435100" cy="1447800"/>
          </a:xfrm>
          <a:prstGeom prst="rect">
            <a:avLst/>
          </a:prstGeom>
        </p:spPr>
      </p:pic>
      <p:pic>
        <p:nvPicPr>
          <p:cNvPr id="3" name="Picture 2">
            <a:extLst>
              <a:ext uri="{FF2B5EF4-FFF2-40B4-BE49-F238E27FC236}">
                <a16:creationId xmlns:a16="http://schemas.microsoft.com/office/drawing/2014/main" id="{ABD102A2-0424-6F4B-AEB2-FE2757E1ACD1}"/>
              </a:ext>
            </a:extLst>
          </p:cNvPr>
          <p:cNvPicPr>
            <a:picLocks noChangeAspect="1"/>
          </p:cNvPicPr>
          <p:nvPr/>
        </p:nvPicPr>
        <p:blipFill>
          <a:blip r:embed="rId6"/>
          <a:stretch>
            <a:fillRect/>
          </a:stretch>
        </p:blipFill>
        <p:spPr>
          <a:xfrm>
            <a:off x="6127824" y="2978701"/>
            <a:ext cx="4173464" cy="2599864"/>
          </a:xfrm>
          <a:prstGeom prst="rect">
            <a:avLst/>
          </a:prstGeom>
        </p:spPr>
      </p:pic>
    </p:spTree>
    <p:extLst>
      <p:ext uri="{BB962C8B-B14F-4D97-AF65-F5344CB8AC3E}">
        <p14:creationId xmlns:p14="http://schemas.microsoft.com/office/powerpoint/2010/main" val="2274651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A93114D-E2EB-E84A-83AD-A1672E6BF6D4}"/>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076C903E-344B-3D47-B868-A54087BB80B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334FDF0-504E-D849-B352-0E52841DF1F8}"/>
              </a:ext>
            </a:extLst>
          </p:cNvPr>
          <p:cNvSpPr>
            <a:spLocks noGrp="1"/>
          </p:cNvSpPr>
          <p:nvPr>
            <p:ph type="sldNum" sz="quarter" idx="4"/>
          </p:nvPr>
        </p:nvSpPr>
        <p:spPr/>
        <p:txBody>
          <a:bodyPr/>
          <a:lstStyle/>
          <a:p>
            <a:fld id="{4FAB73BC-B049-4115-A692-8D63A059BFB8}" type="slidenum">
              <a:rPr lang="en-US" smtClean="0"/>
              <a:pPr/>
              <a:t>21</a:t>
            </a:fld>
            <a:endParaRPr lang="en-US" dirty="0"/>
          </a:p>
        </p:txBody>
      </p:sp>
      <p:sp>
        <p:nvSpPr>
          <p:cNvPr id="6" name="Title 5">
            <a:extLst>
              <a:ext uri="{FF2B5EF4-FFF2-40B4-BE49-F238E27FC236}">
                <a16:creationId xmlns:a16="http://schemas.microsoft.com/office/drawing/2014/main" id="{82497593-4C20-B543-AA70-91A010A3104D}"/>
              </a:ext>
            </a:extLst>
          </p:cNvPr>
          <p:cNvSpPr>
            <a:spLocks noGrp="1"/>
          </p:cNvSpPr>
          <p:nvPr>
            <p:ph type="title"/>
          </p:nvPr>
        </p:nvSpPr>
        <p:spPr/>
        <p:txBody>
          <a:bodyPr/>
          <a:lstStyle/>
          <a:p>
            <a:r>
              <a:rPr lang="en-US" dirty="0"/>
              <a:t>Example Event Signature</a:t>
            </a:r>
          </a:p>
        </p:txBody>
      </p:sp>
      <p:sp>
        <p:nvSpPr>
          <p:cNvPr id="7" name="TextBox 6">
            <a:extLst>
              <a:ext uri="{FF2B5EF4-FFF2-40B4-BE49-F238E27FC236}">
                <a16:creationId xmlns:a16="http://schemas.microsoft.com/office/drawing/2014/main" id="{71C6952A-C1D7-534B-B27D-7C686CAB93C9}"/>
              </a:ext>
            </a:extLst>
          </p:cNvPr>
          <p:cNvSpPr txBox="1"/>
          <p:nvPr/>
        </p:nvSpPr>
        <p:spPr>
          <a:xfrm>
            <a:off x="157163" y="6072188"/>
            <a:ext cx="2174763" cy="369332"/>
          </a:xfrm>
          <a:prstGeom prst="rect">
            <a:avLst/>
          </a:prstGeom>
          <a:noFill/>
        </p:spPr>
        <p:txBody>
          <a:bodyPr wrap="none" rtlCol="0">
            <a:spAutoFit/>
          </a:bodyPr>
          <a:lstStyle/>
          <a:p>
            <a:r>
              <a:rPr lang="en-US" dirty="0"/>
              <a:t>CMS-PAS-SUS-19-005</a:t>
            </a:r>
          </a:p>
        </p:txBody>
      </p:sp>
      <p:pic>
        <p:nvPicPr>
          <p:cNvPr id="9" name="Picture 8">
            <a:extLst>
              <a:ext uri="{FF2B5EF4-FFF2-40B4-BE49-F238E27FC236}">
                <a16:creationId xmlns:a16="http://schemas.microsoft.com/office/drawing/2014/main" id="{361FC724-E2EE-2A4C-95FB-836CC4457167}"/>
              </a:ext>
            </a:extLst>
          </p:cNvPr>
          <p:cNvPicPr>
            <a:picLocks noChangeAspect="1"/>
          </p:cNvPicPr>
          <p:nvPr/>
        </p:nvPicPr>
        <p:blipFill>
          <a:blip r:embed="rId2"/>
          <a:stretch>
            <a:fillRect/>
          </a:stretch>
        </p:blipFill>
        <p:spPr>
          <a:xfrm>
            <a:off x="2331926" y="898524"/>
            <a:ext cx="7855062" cy="5613751"/>
          </a:xfrm>
          <a:prstGeom prst="rect">
            <a:avLst/>
          </a:prstGeom>
        </p:spPr>
      </p:pic>
    </p:spTree>
    <p:extLst>
      <p:ext uri="{BB962C8B-B14F-4D97-AF65-F5344CB8AC3E}">
        <p14:creationId xmlns:p14="http://schemas.microsoft.com/office/powerpoint/2010/main" val="9846735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4CA83F9-9711-3043-B103-8740DF971A3C}"/>
                  </a:ext>
                </a:extLst>
              </p:cNvPr>
              <p:cNvSpPr>
                <a:spLocks noGrp="1"/>
              </p:cNvSpPr>
              <p:nvPr>
                <p:ph idx="1"/>
              </p:nvPr>
            </p:nvSpPr>
            <p:spPr/>
            <p:txBody>
              <a:bodyPr/>
              <a:lstStyle/>
              <a:p>
                <a:r>
                  <a:rPr lang="en-US" dirty="0"/>
                  <a:t>Hadronization</a:t>
                </a:r>
              </a:p>
              <a:p>
                <a:pPr lvl="1"/>
                <a:r>
                  <a:rPr lang="en-US" dirty="0"/>
                  <a:t>Radiation of gluons and pair production of </a:t>
                </a:r>
                <a14:m>
                  <m:oMath xmlns:m="http://schemas.openxmlformats.org/officeDocument/2006/math">
                    <m:r>
                      <a:rPr lang="en-US" b="0" i="1" smtClean="0">
                        <a:latin typeface="Cambria Math" panose="02040503050406030204" pitchFamily="18" charset="0"/>
                      </a:rPr>
                      <m:t>𝑞</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oMath>
                </a14:m>
                <a:endParaRPr lang="en-US" dirty="0"/>
              </a:p>
              <a:p>
                <a:pPr lvl="1"/>
                <a:r>
                  <a:rPr lang="en-US" dirty="0"/>
                  <a:t>Many algorithms for attributing particles for a particular jet</a:t>
                </a:r>
              </a:p>
              <a:p>
                <a:pPr lvl="1"/>
                <a:r>
                  <a:rPr lang="en-US" dirty="0"/>
                  <a:t>Reconstruct jets with radius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𝜂</m:t>
                            </m:r>
                          </m:e>
                          <m:sup>
                            <m:r>
                              <a:rPr lang="en-US" b="0" i="1" smtClean="0">
                                <a:latin typeface="Cambria Math" panose="02040503050406030204" pitchFamily="18" charset="0"/>
                              </a:rPr>
                              <m:t>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Δ</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𝜙</m:t>
                            </m:r>
                          </m:e>
                          <m:sup>
                            <m:r>
                              <a:rPr lang="en-US" b="0" i="1" smtClean="0">
                                <a:latin typeface="Cambria Math" panose="02040503050406030204" pitchFamily="18" charset="0"/>
                              </a:rPr>
                              <m:t>2</m:t>
                            </m:r>
                          </m:sup>
                        </m:sSup>
                      </m:e>
                    </m:rad>
                  </m:oMath>
                </a14:m>
                <a:endParaRPr lang="en-US" dirty="0"/>
              </a:p>
            </p:txBody>
          </p:sp>
        </mc:Choice>
        <mc:Fallback xmlns="">
          <p:sp>
            <p:nvSpPr>
              <p:cNvPr id="2" name="Content Placeholder 1">
                <a:extLst>
                  <a:ext uri="{FF2B5EF4-FFF2-40B4-BE49-F238E27FC236}">
                    <a16:creationId xmlns:a16="http://schemas.microsoft.com/office/drawing/2014/main" id="{74CA83F9-9711-3043-B103-8740DF971A3C}"/>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BF962C0-6ECF-6641-B753-3C4BBF9DBC30}"/>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D9BA8838-F0BE-8740-89E9-62E84355C5F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5EB23C9-AE8B-7D4A-984F-4EB066C32574}"/>
              </a:ext>
            </a:extLst>
          </p:cNvPr>
          <p:cNvSpPr>
            <a:spLocks noGrp="1"/>
          </p:cNvSpPr>
          <p:nvPr>
            <p:ph type="sldNum" sz="quarter" idx="4"/>
          </p:nvPr>
        </p:nvSpPr>
        <p:spPr/>
        <p:txBody>
          <a:bodyPr/>
          <a:lstStyle/>
          <a:p>
            <a:fld id="{4FAB73BC-B049-4115-A692-8D63A059BFB8}" type="slidenum">
              <a:rPr lang="en-US" smtClean="0"/>
              <a:pPr/>
              <a:t>22</a:t>
            </a:fld>
            <a:endParaRPr lang="en-US" dirty="0"/>
          </a:p>
        </p:txBody>
      </p:sp>
      <p:sp>
        <p:nvSpPr>
          <p:cNvPr id="6" name="Title 5">
            <a:extLst>
              <a:ext uri="{FF2B5EF4-FFF2-40B4-BE49-F238E27FC236}">
                <a16:creationId xmlns:a16="http://schemas.microsoft.com/office/drawing/2014/main" id="{8A92DE85-F147-EA4D-A855-3B6AFA4828A2}"/>
              </a:ext>
            </a:extLst>
          </p:cNvPr>
          <p:cNvSpPr>
            <a:spLocks noGrp="1"/>
          </p:cNvSpPr>
          <p:nvPr>
            <p:ph type="title"/>
          </p:nvPr>
        </p:nvSpPr>
        <p:spPr/>
        <p:txBody>
          <a:bodyPr/>
          <a:lstStyle/>
          <a:p>
            <a:r>
              <a:rPr lang="en-US" dirty="0"/>
              <a:t>Jet Reconstruction</a:t>
            </a:r>
          </a:p>
        </p:txBody>
      </p:sp>
      <p:pic>
        <p:nvPicPr>
          <p:cNvPr id="10" name="Picture 9">
            <a:extLst>
              <a:ext uri="{FF2B5EF4-FFF2-40B4-BE49-F238E27FC236}">
                <a16:creationId xmlns:a16="http://schemas.microsoft.com/office/drawing/2014/main" id="{DAD55F21-B168-B64B-9493-F9CD5B9511EC}"/>
              </a:ext>
            </a:extLst>
          </p:cNvPr>
          <p:cNvPicPr>
            <a:picLocks noChangeAspect="1"/>
          </p:cNvPicPr>
          <p:nvPr/>
        </p:nvPicPr>
        <p:blipFill>
          <a:blip r:embed="rId4"/>
          <a:stretch>
            <a:fillRect/>
          </a:stretch>
        </p:blipFill>
        <p:spPr>
          <a:xfrm>
            <a:off x="3200399" y="3134022"/>
            <a:ext cx="6894715" cy="3035869"/>
          </a:xfrm>
          <a:prstGeom prst="rect">
            <a:avLst/>
          </a:prstGeom>
        </p:spPr>
      </p:pic>
      <p:pic>
        <p:nvPicPr>
          <p:cNvPr id="11" name="Picture 10">
            <a:extLst>
              <a:ext uri="{FF2B5EF4-FFF2-40B4-BE49-F238E27FC236}">
                <a16:creationId xmlns:a16="http://schemas.microsoft.com/office/drawing/2014/main" id="{3EEF34D6-9757-C847-8BB3-28A68252034E}"/>
              </a:ext>
            </a:extLst>
          </p:cNvPr>
          <p:cNvPicPr>
            <a:picLocks noChangeAspect="1"/>
          </p:cNvPicPr>
          <p:nvPr/>
        </p:nvPicPr>
        <p:blipFill>
          <a:blip r:embed="rId5"/>
          <a:stretch>
            <a:fillRect/>
          </a:stretch>
        </p:blipFill>
        <p:spPr>
          <a:xfrm>
            <a:off x="9785876" y="8817"/>
            <a:ext cx="1435100" cy="1447800"/>
          </a:xfrm>
          <a:prstGeom prst="rect">
            <a:avLst/>
          </a:prstGeom>
        </p:spPr>
      </p:pic>
    </p:spTree>
    <p:extLst>
      <p:ext uri="{BB962C8B-B14F-4D97-AF65-F5344CB8AC3E}">
        <p14:creationId xmlns:p14="http://schemas.microsoft.com/office/powerpoint/2010/main" val="3223999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8487738-D1F5-C64C-A86E-9A16C1377BA5}"/>
                  </a:ext>
                </a:extLst>
              </p:cNvPr>
              <p:cNvSpPr>
                <a:spLocks noGrp="1"/>
              </p:cNvSpPr>
              <p:nvPr>
                <p:ph idx="1"/>
              </p:nvPr>
            </p:nvSpPr>
            <p:spPr>
              <a:xfrm>
                <a:off x="348343" y="1229480"/>
                <a:ext cx="6492434" cy="5235995"/>
              </a:xfrm>
            </p:spPr>
            <p:txBody>
              <a:bodyPr/>
              <a:lstStyle/>
              <a:p>
                <a:r>
                  <a:rPr lang="en-US" dirty="0"/>
                  <a:t>How to Identify b quarks?</a:t>
                </a:r>
              </a:p>
              <a:p>
                <a:pPr lvl="1"/>
                <a:r>
                  <a:rPr lang="en-US" dirty="0"/>
                  <a:t>Mean lifetime: </a:t>
                </a:r>
                <a14:m>
                  <m:oMath xmlns:m="http://schemas.openxmlformats.org/officeDocument/2006/math">
                    <m:r>
                      <a:rPr lang="en-US" b="0" i="1" smtClean="0">
                        <a:latin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−12</m:t>
                        </m:r>
                      </m:sup>
                    </m:sSup>
                  </m:oMath>
                </a14:m>
                <a:r>
                  <a:rPr lang="en-US" dirty="0"/>
                  <a:t> sec</a:t>
                </a:r>
              </a:p>
              <a:p>
                <a:pPr lvl="1"/>
                <a:r>
                  <a:rPr lang="en-US" dirty="0"/>
                  <a:t>Moves significant distance away from PV</a:t>
                </a:r>
              </a:p>
              <a:p>
                <a:pPr lvl="1"/>
                <a:r>
                  <a:rPr lang="en-US" dirty="0"/>
                  <a:t>Momentum dependent methods</a:t>
                </a:r>
              </a:p>
              <a:p>
                <a:pPr lvl="2"/>
                <a:r>
                  <a:rPr lang="en-US" dirty="0"/>
                  <a:t>High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≥20</m:t>
                    </m:r>
                  </m:oMath>
                </a14:m>
                <a:r>
                  <a:rPr lang="en-US" b="0" dirty="0"/>
                  <a:t> GeV</a:t>
                </a:r>
              </a:p>
              <a:p>
                <a:pPr lvl="3"/>
                <a:r>
                  <a:rPr lang="en-US" dirty="0"/>
                  <a:t>Deep Neural network inputs: tracks, SV, IP significance</a:t>
                </a:r>
              </a:p>
              <a:p>
                <a:pPr lvl="2"/>
                <a:r>
                  <a:rPr lang="en-US" dirty="0"/>
                  <a:t>Low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b="0" i="1" smtClean="0">
                        <a:latin typeface="Cambria Math" panose="02040503050406030204" pitchFamily="18" charset="0"/>
                      </a:rPr>
                      <m:t>&lt;</m:t>
                    </m:r>
                    <m:r>
                      <a:rPr lang="en-US" i="1">
                        <a:latin typeface="Cambria Math" panose="02040503050406030204" pitchFamily="18" charset="0"/>
                        <a:ea typeface="Cambria Math" panose="02040503050406030204" pitchFamily="18" charset="0"/>
                      </a:rPr>
                      <m:t>20</m:t>
                    </m:r>
                  </m:oMath>
                </a14:m>
                <a:r>
                  <a:rPr lang="en-US" dirty="0"/>
                  <a:t> GeV</a:t>
                </a:r>
              </a:p>
              <a:p>
                <a:pPr lvl="3"/>
                <a:r>
                  <a:rPr lang="en-US" dirty="0"/>
                  <a:t>IP and significance, Pointing angle, and tracks</a:t>
                </a:r>
              </a:p>
            </p:txBody>
          </p:sp>
        </mc:Choice>
        <mc:Fallback>
          <p:sp>
            <p:nvSpPr>
              <p:cNvPr id="2" name="Content Placeholder 1">
                <a:extLst>
                  <a:ext uri="{FF2B5EF4-FFF2-40B4-BE49-F238E27FC236}">
                    <a16:creationId xmlns:a16="http://schemas.microsoft.com/office/drawing/2014/main" id="{D8487738-D1F5-C64C-A86E-9A16C1377BA5}"/>
                  </a:ext>
                </a:extLst>
              </p:cNvPr>
              <p:cNvSpPr>
                <a:spLocks noGrp="1" noRot="1" noChangeAspect="1" noMove="1" noResize="1" noEditPoints="1" noAdjustHandles="1" noChangeArrowheads="1" noChangeShapeType="1" noTextEdit="1"/>
              </p:cNvSpPr>
              <p:nvPr>
                <p:ph idx="1"/>
              </p:nvPr>
            </p:nvSpPr>
            <p:spPr>
              <a:xfrm>
                <a:off x="348343" y="1229480"/>
                <a:ext cx="6492434" cy="5235995"/>
              </a:xfrm>
              <a:blipFill>
                <a:blip r:embed="rId3"/>
                <a:stretch>
                  <a:fillRect l="-1949"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DDB50E0-3A8F-E048-973C-1A570B589CB4}"/>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9935A4D2-3F7D-DF42-B779-7BEB4A24F24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DE278A00-AFBC-2246-8EA6-8476C548C208}"/>
              </a:ext>
            </a:extLst>
          </p:cNvPr>
          <p:cNvSpPr>
            <a:spLocks noGrp="1"/>
          </p:cNvSpPr>
          <p:nvPr>
            <p:ph type="sldNum" sz="quarter" idx="4"/>
          </p:nvPr>
        </p:nvSpPr>
        <p:spPr/>
        <p:txBody>
          <a:bodyPr/>
          <a:lstStyle/>
          <a:p>
            <a:fld id="{4FAB73BC-B049-4115-A692-8D63A059BFB8}" type="slidenum">
              <a:rPr lang="en-US" smtClean="0"/>
              <a:pPr/>
              <a:t>23</a:t>
            </a:fld>
            <a:endParaRPr lang="en-US" dirty="0"/>
          </a:p>
        </p:txBody>
      </p:sp>
      <p:sp>
        <p:nvSpPr>
          <p:cNvPr id="6" name="Title 5">
            <a:extLst>
              <a:ext uri="{FF2B5EF4-FFF2-40B4-BE49-F238E27FC236}">
                <a16:creationId xmlns:a16="http://schemas.microsoft.com/office/drawing/2014/main" id="{95A37035-BF22-7C4F-918B-3E3E253EF14C}"/>
              </a:ext>
            </a:extLst>
          </p:cNvPr>
          <p:cNvSpPr>
            <a:spLocks noGrp="1"/>
          </p:cNvSpPr>
          <p:nvPr>
            <p:ph type="title"/>
          </p:nvPr>
        </p:nvSpPr>
        <p:spPr/>
        <p:txBody>
          <a:bodyPr/>
          <a:lstStyle/>
          <a:p>
            <a:r>
              <a:rPr lang="en-US" dirty="0"/>
              <a:t>B Tagging</a:t>
            </a:r>
          </a:p>
        </p:txBody>
      </p:sp>
      <p:pic>
        <p:nvPicPr>
          <p:cNvPr id="8" name="Picture 7">
            <a:extLst>
              <a:ext uri="{FF2B5EF4-FFF2-40B4-BE49-F238E27FC236}">
                <a16:creationId xmlns:a16="http://schemas.microsoft.com/office/drawing/2014/main" id="{0C713A5D-BD4F-8648-9AF6-7A4C1050F9C7}"/>
              </a:ext>
            </a:extLst>
          </p:cNvPr>
          <p:cNvPicPr>
            <a:picLocks noChangeAspect="1"/>
          </p:cNvPicPr>
          <p:nvPr/>
        </p:nvPicPr>
        <p:blipFill>
          <a:blip r:embed="rId4"/>
          <a:stretch>
            <a:fillRect/>
          </a:stretch>
        </p:blipFill>
        <p:spPr>
          <a:xfrm>
            <a:off x="6840777" y="1946852"/>
            <a:ext cx="5347855" cy="3340402"/>
          </a:xfrm>
          <a:prstGeom prst="rect">
            <a:avLst/>
          </a:prstGeom>
        </p:spPr>
      </p:pic>
      <p:sp>
        <p:nvSpPr>
          <p:cNvPr id="7" name="TextBox 6">
            <a:extLst>
              <a:ext uri="{FF2B5EF4-FFF2-40B4-BE49-F238E27FC236}">
                <a16:creationId xmlns:a16="http://schemas.microsoft.com/office/drawing/2014/main" id="{3BCD807B-67F7-D340-89D0-79EE2C755DA0}"/>
              </a:ext>
            </a:extLst>
          </p:cNvPr>
          <p:cNvSpPr txBox="1"/>
          <p:nvPr/>
        </p:nvSpPr>
        <p:spPr>
          <a:xfrm>
            <a:off x="0" y="6118865"/>
            <a:ext cx="1826141" cy="369332"/>
          </a:xfrm>
          <a:prstGeom prst="rect">
            <a:avLst/>
          </a:prstGeom>
          <a:noFill/>
        </p:spPr>
        <p:txBody>
          <a:bodyPr wrap="none" rtlCol="0">
            <a:spAutoFit/>
          </a:bodyPr>
          <a:lstStyle/>
          <a:p>
            <a:r>
              <a:rPr lang="en-US" dirty="0"/>
              <a:t>arXiv:1712.07158</a:t>
            </a:r>
          </a:p>
        </p:txBody>
      </p:sp>
    </p:spTree>
    <p:extLst>
      <p:ext uri="{BB962C8B-B14F-4D97-AF65-F5344CB8AC3E}">
        <p14:creationId xmlns:p14="http://schemas.microsoft.com/office/powerpoint/2010/main" val="2310188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95D344D-93EA-3D49-A030-AD989C4F0219}"/>
                  </a:ext>
                </a:extLst>
              </p:cNvPr>
              <p:cNvSpPr>
                <a:spLocks noGrp="1"/>
              </p:cNvSpPr>
              <p:nvPr>
                <p:ph idx="1"/>
              </p:nvPr>
            </p:nvSpPr>
            <p:spPr>
              <a:xfrm>
                <a:off x="348343" y="1229480"/>
                <a:ext cx="5966732" cy="5235995"/>
              </a:xfrm>
            </p:spPr>
            <p:txBody>
              <a:bodyPr/>
              <a:lstStyle/>
              <a:p>
                <a:r>
                  <a:rPr lang="en-US" dirty="0"/>
                  <a:t>Different Types of Top Reconstruction</a:t>
                </a:r>
              </a:p>
              <a:p>
                <a:pPr lvl="1"/>
                <a:r>
                  <a:rPr lang="en-US" dirty="0"/>
                  <a:t>Merged top/W</a:t>
                </a:r>
              </a:p>
              <a:p>
                <a:pPr lvl="2"/>
                <a:r>
                  <a:rPr lang="en-US" dirty="0"/>
                  <a:t>Boosted jets</a:t>
                </a:r>
              </a:p>
              <a:p>
                <a:pPr lvl="2"/>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𝑅</m:t>
                    </m:r>
                    <m:r>
                      <a:rPr lang="en-US" i="1">
                        <a:latin typeface="Cambria Math" panose="02040503050406030204" pitchFamily="18" charset="0"/>
                      </a:rPr>
                      <m:t>=0.8,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&gt;300 (200)</m:t>
                    </m:r>
                  </m:oMath>
                </a14:m>
                <a:r>
                  <a:rPr lang="en-US" dirty="0"/>
                  <a:t> GeV</a:t>
                </a:r>
              </a:p>
              <a:p>
                <a:pPr lvl="2"/>
                <a14:m>
                  <m:oMath xmlns:m="http://schemas.openxmlformats.org/officeDocument/2006/math">
                    <m:r>
                      <a:rPr lang="en-US" b="0" i="1" smtClean="0">
                        <a:latin typeface="Cambria Math" panose="02040503050406030204" pitchFamily="18" charset="0"/>
                      </a:rPr>
                      <m:t>105&lt;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𝑡</m:t>
                        </m:r>
                      </m:sub>
                    </m:sSub>
                    <m:r>
                      <a:rPr lang="en-US" b="0" i="1" smtClean="0">
                        <a:latin typeface="Cambria Math" panose="02040503050406030204" pitchFamily="18" charset="0"/>
                      </a:rPr>
                      <m:t>&lt;210</m:t>
                    </m:r>
                  </m:oMath>
                </a14:m>
                <a:r>
                  <a:rPr lang="en-US" dirty="0"/>
                  <a:t> GeV</a:t>
                </a:r>
              </a:p>
              <a:p>
                <a:pPr lvl="2"/>
                <a14:m>
                  <m:oMath xmlns:m="http://schemas.openxmlformats.org/officeDocument/2006/math">
                    <m:r>
                      <a:rPr lang="en-US" b="0" i="1" smtClean="0">
                        <a:latin typeface="Cambria Math" panose="02040503050406030204" pitchFamily="18" charset="0"/>
                      </a:rPr>
                      <m:t>65&lt;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𝑊</m:t>
                        </m:r>
                      </m:sub>
                    </m:sSub>
                    <m:r>
                      <a:rPr lang="en-US" b="0" i="1" smtClean="0">
                        <a:latin typeface="Cambria Math" panose="02040503050406030204" pitchFamily="18" charset="0"/>
                      </a:rPr>
                      <m:t>&lt;105</m:t>
                    </m:r>
                  </m:oMath>
                </a14:m>
                <a:r>
                  <a:rPr lang="en-US" dirty="0"/>
                  <a:t> GeV</a:t>
                </a:r>
              </a:p>
              <a:p>
                <a:pPr lvl="1"/>
                <a:endParaRPr lang="en-US" dirty="0"/>
              </a:p>
              <a:p>
                <a:pPr lvl="1"/>
                <a:endParaRPr lang="en-US" dirty="0"/>
              </a:p>
              <a:p>
                <a:pPr lvl="1"/>
                <a:r>
                  <a:rPr lang="en-US" dirty="0"/>
                  <a:t>Resolved tops</a:t>
                </a:r>
              </a:p>
              <a:p>
                <a:pPr lvl="2"/>
                <a:r>
                  <a:rPr lang="en-US" dirty="0"/>
                  <a:t>Can distinguish each individual jet of the top decay</a:t>
                </a:r>
              </a:p>
              <a:p>
                <a:pPr lvl="3"/>
                <a:r>
                  <a:rPr lang="en-US" dirty="0"/>
                  <a:t>Three jets with invariant mass of 100-250 GeV</a:t>
                </a:r>
              </a:p>
            </p:txBody>
          </p:sp>
        </mc:Choice>
        <mc:Fallback>
          <p:sp>
            <p:nvSpPr>
              <p:cNvPr id="2" name="Content Placeholder 1">
                <a:extLst>
                  <a:ext uri="{FF2B5EF4-FFF2-40B4-BE49-F238E27FC236}">
                    <a16:creationId xmlns:a16="http://schemas.microsoft.com/office/drawing/2014/main" id="{D95D344D-93EA-3D49-A030-AD989C4F0219}"/>
                  </a:ext>
                </a:extLst>
              </p:cNvPr>
              <p:cNvSpPr>
                <a:spLocks noGrp="1" noRot="1" noChangeAspect="1" noMove="1" noResize="1" noEditPoints="1" noAdjustHandles="1" noChangeArrowheads="1" noChangeShapeType="1" noTextEdit="1"/>
              </p:cNvSpPr>
              <p:nvPr>
                <p:ph idx="1"/>
              </p:nvPr>
            </p:nvSpPr>
            <p:spPr>
              <a:xfrm>
                <a:off x="348343" y="1229480"/>
                <a:ext cx="5966732" cy="5235995"/>
              </a:xfrm>
              <a:blipFill>
                <a:blip r:embed="rId3"/>
                <a:stretch>
                  <a:fillRect l="-2123"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EEEE7EF7-C647-A547-B291-DB14F2E49C39}"/>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95CECFE5-F73A-A940-992D-BD223101D83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3E600FF6-C6A2-B840-8DFE-890F733BEF09}"/>
              </a:ext>
            </a:extLst>
          </p:cNvPr>
          <p:cNvSpPr>
            <a:spLocks noGrp="1"/>
          </p:cNvSpPr>
          <p:nvPr>
            <p:ph type="sldNum" sz="quarter" idx="4"/>
          </p:nvPr>
        </p:nvSpPr>
        <p:spPr/>
        <p:txBody>
          <a:bodyPr/>
          <a:lstStyle/>
          <a:p>
            <a:fld id="{4FAB73BC-B049-4115-A692-8D63A059BFB8}" type="slidenum">
              <a:rPr lang="en-US" smtClean="0"/>
              <a:pPr/>
              <a:t>24</a:t>
            </a:fld>
            <a:endParaRPr lang="en-US" dirty="0"/>
          </a:p>
        </p:txBody>
      </p:sp>
      <p:sp>
        <p:nvSpPr>
          <p:cNvPr id="6" name="Title 5">
            <a:extLst>
              <a:ext uri="{FF2B5EF4-FFF2-40B4-BE49-F238E27FC236}">
                <a16:creationId xmlns:a16="http://schemas.microsoft.com/office/drawing/2014/main" id="{5A60F563-BC90-714D-AA92-5724CF11CEF2}"/>
              </a:ext>
            </a:extLst>
          </p:cNvPr>
          <p:cNvSpPr>
            <a:spLocks noGrp="1"/>
          </p:cNvSpPr>
          <p:nvPr>
            <p:ph type="title"/>
          </p:nvPr>
        </p:nvSpPr>
        <p:spPr/>
        <p:txBody>
          <a:bodyPr/>
          <a:lstStyle/>
          <a:p>
            <a:r>
              <a:rPr lang="en-US" dirty="0"/>
              <a:t>Heavy Object Tagging</a:t>
            </a:r>
          </a:p>
        </p:txBody>
      </p:sp>
      <p:pic>
        <p:nvPicPr>
          <p:cNvPr id="8" name="Picture 7">
            <a:extLst>
              <a:ext uri="{FF2B5EF4-FFF2-40B4-BE49-F238E27FC236}">
                <a16:creationId xmlns:a16="http://schemas.microsoft.com/office/drawing/2014/main" id="{A5F08ACD-773F-FC41-8F8E-1713649826C8}"/>
              </a:ext>
            </a:extLst>
          </p:cNvPr>
          <p:cNvPicPr>
            <a:picLocks noChangeAspect="1"/>
          </p:cNvPicPr>
          <p:nvPr/>
        </p:nvPicPr>
        <p:blipFill>
          <a:blip r:embed="rId4"/>
          <a:stretch>
            <a:fillRect/>
          </a:stretch>
        </p:blipFill>
        <p:spPr>
          <a:xfrm>
            <a:off x="6095999" y="3675719"/>
            <a:ext cx="5747657" cy="2494446"/>
          </a:xfrm>
          <a:prstGeom prst="rect">
            <a:avLst/>
          </a:prstGeom>
        </p:spPr>
      </p:pic>
      <p:pic>
        <p:nvPicPr>
          <p:cNvPr id="9" name="Picture 8">
            <a:extLst>
              <a:ext uri="{FF2B5EF4-FFF2-40B4-BE49-F238E27FC236}">
                <a16:creationId xmlns:a16="http://schemas.microsoft.com/office/drawing/2014/main" id="{DC8E2532-23D1-2542-B8BC-A9AFD72E5CAA}"/>
              </a:ext>
            </a:extLst>
          </p:cNvPr>
          <p:cNvPicPr>
            <a:picLocks noChangeAspect="1"/>
          </p:cNvPicPr>
          <p:nvPr/>
        </p:nvPicPr>
        <p:blipFill>
          <a:blip r:embed="rId5"/>
          <a:stretch>
            <a:fillRect/>
          </a:stretch>
        </p:blipFill>
        <p:spPr>
          <a:xfrm>
            <a:off x="6962026" y="1024195"/>
            <a:ext cx="3917950" cy="2333935"/>
          </a:xfrm>
          <a:prstGeom prst="rect">
            <a:avLst/>
          </a:prstGeom>
        </p:spPr>
      </p:pic>
      <p:sp>
        <p:nvSpPr>
          <p:cNvPr id="10" name="TextBox 9">
            <a:extLst>
              <a:ext uri="{FF2B5EF4-FFF2-40B4-BE49-F238E27FC236}">
                <a16:creationId xmlns:a16="http://schemas.microsoft.com/office/drawing/2014/main" id="{82D02292-B62D-5441-894E-8888F8652791}"/>
              </a:ext>
            </a:extLst>
          </p:cNvPr>
          <p:cNvSpPr txBox="1"/>
          <p:nvPr/>
        </p:nvSpPr>
        <p:spPr>
          <a:xfrm>
            <a:off x="0" y="5939979"/>
            <a:ext cx="3026021" cy="646331"/>
          </a:xfrm>
          <a:prstGeom prst="rect">
            <a:avLst/>
          </a:prstGeom>
          <a:noFill/>
        </p:spPr>
        <p:txBody>
          <a:bodyPr wrap="none" rtlCol="0">
            <a:spAutoFit/>
          </a:bodyPr>
          <a:lstStyle/>
          <a:p>
            <a:r>
              <a:rPr lang="en-US" dirty="0"/>
              <a:t>arXiv:1409.7495</a:t>
            </a:r>
          </a:p>
          <a:p>
            <a:r>
              <a:rPr lang="en-US" dirty="0"/>
              <a:t>JHEP v. 2014 p. 146, May 2014</a:t>
            </a:r>
          </a:p>
        </p:txBody>
      </p:sp>
    </p:spTree>
    <p:extLst>
      <p:ext uri="{BB962C8B-B14F-4D97-AF65-F5344CB8AC3E}">
        <p14:creationId xmlns:p14="http://schemas.microsoft.com/office/powerpoint/2010/main" val="85392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208B8C8-1812-9E47-8491-9E5B884F8AF2}"/>
                  </a:ext>
                </a:extLst>
              </p:cNvPr>
              <p:cNvSpPr>
                <a:spLocks noGrp="1"/>
              </p:cNvSpPr>
              <p:nvPr>
                <p:ph idx="1"/>
              </p:nvPr>
            </p:nvSpPr>
            <p:spPr>
              <a:xfrm>
                <a:off x="348343" y="1229480"/>
                <a:ext cx="5730367" cy="5235995"/>
              </a:xfrm>
            </p:spPr>
            <p:txBody>
              <a:bodyPr/>
              <a:lstStyle/>
              <a:p>
                <a:r>
                  <a:rPr lang="en-US" dirty="0"/>
                  <a:t>Vector sum of total momentum measured in the detector</a:t>
                </a:r>
                <a:endParaRPr lang="en-US" b="0" dirty="0"/>
              </a:p>
              <a:p>
                <a:pPr lvl="1"/>
                <a14:m>
                  <m:oMath xmlns:m="http://schemas.openxmlformats.org/officeDocument/2006/math">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𝑣𝑖𝑠</m:t>
                        </m:r>
                      </m:sub>
                      <m:sup/>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𝑝</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𝑇</m:t>
                            </m:r>
                          </m:sub>
                        </m:sSub>
                      </m:e>
                    </m:nary>
                  </m:oMath>
                </a14:m>
                <a:endParaRPr lang="en-US" dirty="0"/>
              </a:p>
              <a:p>
                <a:pPr lvl="1"/>
                <a:r>
                  <a:rPr lang="en-US" dirty="0"/>
                  <a:t>SUSY: Models predict large missing momentum</a:t>
                </a:r>
              </a:p>
              <a:p>
                <a:pPr lvl="1"/>
                <a:r>
                  <a:rPr lang="en-US" dirty="0"/>
                  <a:t>SM: Neutrinos also escape detection</a:t>
                </a:r>
              </a:p>
            </p:txBody>
          </p:sp>
        </mc:Choice>
        <mc:Fallback>
          <p:sp>
            <p:nvSpPr>
              <p:cNvPr id="2" name="Content Placeholder 1">
                <a:extLst>
                  <a:ext uri="{FF2B5EF4-FFF2-40B4-BE49-F238E27FC236}">
                    <a16:creationId xmlns:a16="http://schemas.microsoft.com/office/drawing/2014/main" id="{2208B8C8-1812-9E47-8491-9E5B884F8AF2}"/>
                  </a:ext>
                </a:extLst>
              </p:cNvPr>
              <p:cNvSpPr>
                <a:spLocks noGrp="1" noRot="1" noChangeAspect="1" noMove="1" noResize="1" noEditPoints="1" noAdjustHandles="1" noChangeArrowheads="1" noChangeShapeType="1" noTextEdit="1"/>
              </p:cNvSpPr>
              <p:nvPr>
                <p:ph idx="1"/>
              </p:nvPr>
            </p:nvSpPr>
            <p:spPr>
              <a:xfrm>
                <a:off x="348343" y="1229480"/>
                <a:ext cx="5730367" cy="5235995"/>
              </a:xfrm>
              <a:blipFill>
                <a:blip r:embed="rId2"/>
                <a:stretch>
                  <a:fillRect l="-2428"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F5BD179-7644-F746-A359-56947C9A4636}"/>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3F049284-E12D-9B49-9794-A4EC79A4D2A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3529FEE-6AA7-EC40-8B67-E8E5122FEC81}"/>
              </a:ext>
            </a:extLst>
          </p:cNvPr>
          <p:cNvSpPr>
            <a:spLocks noGrp="1"/>
          </p:cNvSpPr>
          <p:nvPr>
            <p:ph type="sldNum" sz="quarter" idx="4"/>
          </p:nvPr>
        </p:nvSpPr>
        <p:spPr/>
        <p:txBody>
          <a:bodyPr/>
          <a:lstStyle/>
          <a:p>
            <a:fld id="{4FAB73BC-B049-4115-A692-8D63A059BFB8}" type="slidenum">
              <a:rPr lang="en-US" smtClean="0"/>
              <a:pPr/>
              <a:t>25</a:t>
            </a:fld>
            <a:endParaRPr lang="en-US" dirty="0"/>
          </a:p>
        </p:txBody>
      </p:sp>
      <p:sp>
        <p:nvSpPr>
          <p:cNvPr id="6" name="Title 5">
            <a:extLst>
              <a:ext uri="{FF2B5EF4-FFF2-40B4-BE49-F238E27FC236}">
                <a16:creationId xmlns:a16="http://schemas.microsoft.com/office/drawing/2014/main" id="{99903A0B-50B1-234B-BFE6-A74D195262E8}"/>
              </a:ext>
            </a:extLst>
          </p:cNvPr>
          <p:cNvSpPr>
            <a:spLocks noGrp="1"/>
          </p:cNvSpPr>
          <p:nvPr>
            <p:ph type="title"/>
          </p:nvPr>
        </p:nvSpPr>
        <p:spPr/>
        <p:txBody>
          <a:bodyPr/>
          <a:lstStyle/>
          <a:p>
            <a:r>
              <a:rPr lang="en-US" dirty="0"/>
              <a:t>Missing Transverse Momentum</a:t>
            </a:r>
          </a:p>
        </p:txBody>
      </p:sp>
      <p:pic>
        <p:nvPicPr>
          <p:cNvPr id="8" name="Picture 7">
            <a:extLst>
              <a:ext uri="{FF2B5EF4-FFF2-40B4-BE49-F238E27FC236}">
                <a16:creationId xmlns:a16="http://schemas.microsoft.com/office/drawing/2014/main" id="{167AAE6E-27FF-FE4D-9BD1-3379DF642EE6}"/>
              </a:ext>
            </a:extLst>
          </p:cNvPr>
          <p:cNvPicPr>
            <a:picLocks noChangeAspect="1"/>
          </p:cNvPicPr>
          <p:nvPr/>
        </p:nvPicPr>
        <p:blipFill>
          <a:blip r:embed="rId3"/>
          <a:stretch>
            <a:fillRect/>
          </a:stretch>
        </p:blipFill>
        <p:spPr>
          <a:xfrm>
            <a:off x="6078710" y="1828800"/>
            <a:ext cx="5780781" cy="3542145"/>
          </a:xfrm>
          <a:prstGeom prst="rect">
            <a:avLst/>
          </a:prstGeom>
        </p:spPr>
      </p:pic>
      <p:sp>
        <p:nvSpPr>
          <p:cNvPr id="9" name="TextBox 8">
            <a:extLst>
              <a:ext uri="{FF2B5EF4-FFF2-40B4-BE49-F238E27FC236}">
                <a16:creationId xmlns:a16="http://schemas.microsoft.com/office/drawing/2014/main" id="{0A27C754-6A12-B742-9FB3-41D07483703A}"/>
              </a:ext>
            </a:extLst>
          </p:cNvPr>
          <p:cNvSpPr txBox="1"/>
          <p:nvPr/>
        </p:nvSpPr>
        <p:spPr>
          <a:xfrm>
            <a:off x="9975965" y="6504729"/>
            <a:ext cx="442750" cy="369332"/>
          </a:xfrm>
          <a:prstGeom prst="rect">
            <a:avLst/>
          </a:prstGeom>
          <a:noFill/>
        </p:spPr>
        <p:txBody>
          <a:bodyPr wrap="none" rtlCol="0">
            <a:spAutoFit/>
          </a:bodyPr>
          <a:lstStyle/>
          <a:p>
            <a:r>
              <a:rPr lang="en-US" dirty="0">
                <a:hlinkClick r:id="rId4"/>
              </a:rPr>
              <a:t>[3]</a:t>
            </a:r>
            <a:endParaRPr lang="en-US" dirty="0"/>
          </a:p>
        </p:txBody>
      </p:sp>
      <p:sp>
        <p:nvSpPr>
          <p:cNvPr id="7" name="TextBox 6">
            <a:extLst>
              <a:ext uri="{FF2B5EF4-FFF2-40B4-BE49-F238E27FC236}">
                <a16:creationId xmlns:a16="http://schemas.microsoft.com/office/drawing/2014/main" id="{D9C89D1E-EA08-9C4F-9D3F-CC155C04E732}"/>
              </a:ext>
            </a:extLst>
          </p:cNvPr>
          <p:cNvSpPr txBox="1"/>
          <p:nvPr/>
        </p:nvSpPr>
        <p:spPr>
          <a:xfrm>
            <a:off x="171450" y="6057900"/>
            <a:ext cx="5011500" cy="369332"/>
          </a:xfrm>
          <a:prstGeom prst="rect">
            <a:avLst/>
          </a:prstGeom>
          <a:noFill/>
        </p:spPr>
        <p:txBody>
          <a:bodyPr wrap="none" rtlCol="0">
            <a:spAutoFit/>
          </a:bodyPr>
          <a:lstStyle/>
          <a:p>
            <a:r>
              <a:rPr lang="en-US" dirty="0"/>
              <a:t>Phys. G: Nuclear and Particle Physics v.45 p. 063001</a:t>
            </a:r>
          </a:p>
        </p:txBody>
      </p:sp>
    </p:spTree>
    <p:extLst>
      <p:ext uri="{BB962C8B-B14F-4D97-AF65-F5344CB8AC3E}">
        <p14:creationId xmlns:p14="http://schemas.microsoft.com/office/powerpoint/2010/main" val="3710319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8F4BA843-E829-A640-A81E-9BA3A7584EB1}"/>
                  </a:ext>
                </a:extLst>
              </p:cNvPr>
              <p:cNvSpPr>
                <a:spLocks noGrp="1"/>
              </p:cNvSpPr>
              <p:nvPr>
                <p:ph idx="1"/>
              </p:nvPr>
            </p:nvSpPr>
            <p:spPr/>
            <p:txBody>
              <a:bodyPr/>
              <a:lstStyle/>
              <a:p>
                <a:r>
                  <a:rPr lang="en-US" dirty="0"/>
                  <a:t>Scalar sum of total jet momentum</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𝑗𝑒𝑡𝑠</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𝑇</m:t>
                            </m:r>
                          </m:sub>
                        </m:sSub>
                      </m:e>
                    </m:nary>
                  </m:oMath>
                </a14:m>
                <a:endParaRPr lang="en-US" dirty="0"/>
              </a:p>
              <a:p>
                <a:pPr lvl="1"/>
                <a:r>
                  <a:rPr lang="en-US" dirty="0"/>
                  <a:t>Selection for massive particle decays</a:t>
                </a:r>
              </a:p>
              <a:p>
                <a:pPr lvl="1"/>
                <a:endParaRPr lang="en-US" dirty="0"/>
              </a:p>
            </p:txBody>
          </p:sp>
        </mc:Choice>
        <mc:Fallback>
          <p:sp>
            <p:nvSpPr>
              <p:cNvPr id="2" name="Content Placeholder 1">
                <a:extLst>
                  <a:ext uri="{FF2B5EF4-FFF2-40B4-BE49-F238E27FC236}">
                    <a16:creationId xmlns:a16="http://schemas.microsoft.com/office/drawing/2014/main" id="{8F4BA843-E829-A640-A81E-9BA3A7584EB1}"/>
                  </a:ext>
                </a:extLst>
              </p:cNvPr>
              <p:cNvSpPr>
                <a:spLocks noGrp="1" noRot="1" noChangeAspect="1" noMove="1" noResize="1" noEditPoints="1" noAdjustHandles="1" noChangeArrowheads="1" noChangeShapeType="1" noTextEdit="1"/>
              </p:cNvSpPr>
              <p:nvPr>
                <p:ph idx="1"/>
              </p:nvPr>
            </p:nvSpPr>
            <p:spPr>
              <a:blipFill>
                <a:blip r:embed="rId3"/>
                <a:stretch>
                  <a:fillRect l="-1101" t="-3390"/>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081898B-21E0-984A-B008-3F5B0714BB0C}"/>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9CC0E012-E27C-7E4D-ACB2-0AA5C59D3C7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9140536-30CB-B148-830E-7C0817A0F38E}"/>
              </a:ext>
            </a:extLst>
          </p:cNvPr>
          <p:cNvSpPr>
            <a:spLocks noGrp="1"/>
          </p:cNvSpPr>
          <p:nvPr>
            <p:ph type="sldNum" sz="quarter" idx="4"/>
          </p:nvPr>
        </p:nvSpPr>
        <p:spPr/>
        <p:txBody>
          <a:bodyPr/>
          <a:lstStyle/>
          <a:p>
            <a:fld id="{4FAB73BC-B049-4115-A692-8D63A059BFB8}" type="slidenum">
              <a:rPr lang="en-US" smtClean="0"/>
              <a:pPr/>
              <a:t>26</a:t>
            </a:fld>
            <a:endParaRPr lang="en-US"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AC567B6F-F895-C843-8851-57493CD4B199}"/>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oMath>
                  </m:oMathPara>
                </a14:m>
                <a:endParaRPr lang="en-US" dirty="0"/>
              </a:p>
            </p:txBody>
          </p:sp>
        </mc:Choice>
        <mc:Fallback xmlns="">
          <p:sp>
            <p:nvSpPr>
              <p:cNvPr id="6" name="Title 5">
                <a:extLst>
                  <a:ext uri="{FF2B5EF4-FFF2-40B4-BE49-F238E27FC236}">
                    <a16:creationId xmlns:a16="http://schemas.microsoft.com/office/drawing/2014/main" id="{AC567B6F-F895-C843-8851-57493CD4B199}"/>
                  </a:ext>
                </a:extLst>
              </p:cNvPr>
              <p:cNvSpPr>
                <a:spLocks noGrp="1" noRot="1" noChangeAspect="1" noMove="1" noResize="1" noEditPoints="1" noAdjustHandles="1" noChangeArrowheads="1" noChangeShapeType="1" noTextEdit="1"/>
              </p:cNvSpPr>
              <p:nvPr>
                <p:ph type="title"/>
              </p:nvPr>
            </p:nvSpPr>
            <p:spPr>
              <a:blipFill>
                <a:blip r:embed="rId4"/>
                <a:stretch>
                  <a:fillRect/>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45BAC42-34E6-1F40-B7FD-9DA93986B11E}"/>
              </a:ext>
            </a:extLst>
          </p:cNvPr>
          <p:cNvPicPr>
            <a:picLocks noChangeAspect="1"/>
          </p:cNvPicPr>
          <p:nvPr/>
        </p:nvPicPr>
        <p:blipFill rotWithShape="1">
          <a:blip r:embed="rId5">
            <a:extLst>
              <a:ext uri="{28A0092B-C50C-407E-A947-70E740481C1C}">
                <a14:useLocalDpi xmlns:a14="http://schemas.microsoft.com/office/drawing/2010/main" val="0"/>
              </a:ext>
            </a:extLst>
          </a:blip>
          <a:srcRect l="3236" t="4347" r="-3236" b="23912"/>
          <a:stretch/>
        </p:blipFill>
        <p:spPr>
          <a:xfrm>
            <a:off x="2393612" y="2628900"/>
            <a:ext cx="8128481" cy="3836575"/>
          </a:xfrm>
          <a:prstGeom prst="rect">
            <a:avLst/>
          </a:prstGeom>
        </p:spPr>
      </p:pic>
      <p:sp>
        <p:nvSpPr>
          <p:cNvPr id="9" name="TextBox 8">
            <a:extLst>
              <a:ext uri="{FF2B5EF4-FFF2-40B4-BE49-F238E27FC236}">
                <a16:creationId xmlns:a16="http://schemas.microsoft.com/office/drawing/2014/main" id="{E6A10AE7-5E93-9C4D-88CE-CB9D12C6A5C0}"/>
              </a:ext>
            </a:extLst>
          </p:cNvPr>
          <p:cNvSpPr txBox="1"/>
          <p:nvPr/>
        </p:nvSpPr>
        <p:spPr>
          <a:xfrm>
            <a:off x="114300" y="6096143"/>
            <a:ext cx="3449919" cy="369332"/>
          </a:xfrm>
          <a:prstGeom prst="rect">
            <a:avLst/>
          </a:prstGeom>
          <a:noFill/>
        </p:spPr>
        <p:txBody>
          <a:bodyPr wrap="none" rtlCol="0">
            <a:spAutoFit/>
          </a:bodyPr>
          <a:lstStyle/>
          <a:p>
            <a:r>
              <a:rPr lang="en-US" dirty="0"/>
              <a:t>DOI: </a:t>
            </a:r>
            <a:r>
              <a:rPr lang="en-US" u="sng" dirty="0">
                <a:hlinkClick r:id="rId6"/>
              </a:rPr>
              <a:t>10.1103/PhysRevLett.74.2632</a:t>
            </a:r>
            <a:endParaRPr lang="en-US" dirty="0"/>
          </a:p>
        </p:txBody>
      </p:sp>
      <p:cxnSp>
        <p:nvCxnSpPr>
          <p:cNvPr id="11" name="Straight Connector 10">
            <a:extLst>
              <a:ext uri="{FF2B5EF4-FFF2-40B4-BE49-F238E27FC236}">
                <a16:creationId xmlns:a16="http://schemas.microsoft.com/office/drawing/2014/main" id="{844D1362-2AA9-F748-A98E-DDF21C8B4DFC}"/>
              </a:ext>
            </a:extLst>
          </p:cNvPr>
          <p:cNvCxnSpPr/>
          <p:nvPr/>
        </p:nvCxnSpPr>
        <p:spPr>
          <a:xfrm>
            <a:off x="842030" y="4243388"/>
            <a:ext cx="504824"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A08DC8B-1FA0-E34A-A097-F400DFD11AB8}"/>
              </a:ext>
            </a:extLst>
          </p:cNvPr>
          <p:cNvCxnSpPr/>
          <p:nvPr/>
        </p:nvCxnSpPr>
        <p:spPr>
          <a:xfrm>
            <a:off x="842030" y="4533278"/>
            <a:ext cx="50482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0135580-D5FD-B64A-A8D0-7C64C0A9AB5A}"/>
              </a:ext>
            </a:extLst>
          </p:cNvPr>
          <p:cNvSpPr txBox="1"/>
          <p:nvPr/>
        </p:nvSpPr>
        <p:spPr>
          <a:xfrm>
            <a:off x="1382265" y="4033800"/>
            <a:ext cx="1295035" cy="646331"/>
          </a:xfrm>
          <a:prstGeom prst="rect">
            <a:avLst/>
          </a:prstGeom>
          <a:noFill/>
        </p:spPr>
        <p:txBody>
          <a:bodyPr wrap="none" rtlCol="0">
            <a:spAutoFit/>
          </a:bodyPr>
          <a:lstStyle/>
          <a:p>
            <a:r>
              <a:rPr lang="en-US" dirty="0"/>
              <a:t>Background</a:t>
            </a:r>
          </a:p>
          <a:p>
            <a:r>
              <a:rPr lang="en-US" dirty="0"/>
              <a:t>Top quarks</a:t>
            </a:r>
          </a:p>
        </p:txBody>
      </p:sp>
      <p:sp>
        <p:nvSpPr>
          <p:cNvPr id="14" name="Rectangle 13">
            <a:extLst>
              <a:ext uri="{FF2B5EF4-FFF2-40B4-BE49-F238E27FC236}">
                <a16:creationId xmlns:a16="http://schemas.microsoft.com/office/drawing/2014/main" id="{BD0D07C1-4F76-A14A-A997-9A49E708B49F}"/>
              </a:ext>
            </a:extLst>
          </p:cNvPr>
          <p:cNvSpPr/>
          <p:nvPr/>
        </p:nvSpPr>
        <p:spPr>
          <a:xfrm>
            <a:off x="714375" y="4033800"/>
            <a:ext cx="1962925" cy="64633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7960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279C7A-08B3-2E4F-A647-DE6ABE180995}"/>
              </a:ext>
            </a:extLst>
          </p:cNvPr>
          <p:cNvSpPr>
            <a:spLocks noGrp="1"/>
          </p:cNvSpPr>
          <p:nvPr>
            <p:ph idx="1"/>
          </p:nvPr>
        </p:nvSpPr>
        <p:spPr/>
        <p:txBody>
          <a:bodyPr/>
          <a:lstStyle/>
          <a:p>
            <a:r>
              <a:rPr lang="en-US" dirty="0"/>
              <a:t>Match Track and energy in ECAL (Muon Chambers)</a:t>
            </a:r>
          </a:p>
          <a:p>
            <a:pPr lvl="1"/>
            <a:r>
              <a:rPr lang="en-US" dirty="0"/>
              <a:t>Charged particles leave tracks in the Tracker</a:t>
            </a:r>
          </a:p>
          <a:p>
            <a:pPr lvl="1"/>
            <a:r>
              <a:rPr lang="en-US" dirty="0"/>
              <a:t>Electrons</a:t>
            </a:r>
          </a:p>
          <a:p>
            <a:pPr lvl="2"/>
            <a:r>
              <a:rPr lang="en-US" dirty="0"/>
              <a:t>Look at energy deposits </a:t>
            </a:r>
          </a:p>
          <a:p>
            <a:pPr lvl="1"/>
            <a:r>
              <a:rPr lang="en-US" dirty="0"/>
              <a:t>Muons</a:t>
            </a:r>
          </a:p>
          <a:p>
            <a:pPr lvl="2"/>
            <a:r>
              <a:rPr lang="en-US" dirty="0"/>
              <a:t>Tracker muons are built “inside out”</a:t>
            </a:r>
          </a:p>
          <a:p>
            <a:pPr lvl="2"/>
            <a:r>
              <a:rPr lang="en-US" dirty="0"/>
              <a:t>Global muons are built “outside in”</a:t>
            </a:r>
          </a:p>
          <a:p>
            <a:pPr lvl="1"/>
            <a:r>
              <a:rPr lang="en-US" dirty="0"/>
              <a:t>Hadronic Tau Tagging</a:t>
            </a:r>
          </a:p>
          <a:p>
            <a:pPr lvl="2"/>
            <a:r>
              <a:rPr lang="en-US" dirty="0"/>
              <a:t>Isolated tracks with charged hadrons</a:t>
            </a:r>
          </a:p>
          <a:p>
            <a:pPr lvl="2"/>
            <a:r>
              <a:rPr lang="en-US" dirty="0"/>
              <a:t>Neural Network developed by Tau Physics Group</a:t>
            </a:r>
          </a:p>
          <a:p>
            <a:pPr lvl="2"/>
            <a:endParaRPr lang="en-US" dirty="0"/>
          </a:p>
        </p:txBody>
      </p:sp>
      <p:sp>
        <p:nvSpPr>
          <p:cNvPr id="3" name="Date Placeholder 2">
            <a:extLst>
              <a:ext uri="{FF2B5EF4-FFF2-40B4-BE49-F238E27FC236}">
                <a16:creationId xmlns:a16="http://schemas.microsoft.com/office/drawing/2014/main" id="{1121B694-B698-8E47-B6ED-E0B908DA475D}"/>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81AB2DEE-843E-8243-87EA-74A854876E5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F5528C7-34F8-A745-A680-ACE86270E63F}"/>
              </a:ext>
            </a:extLst>
          </p:cNvPr>
          <p:cNvSpPr>
            <a:spLocks noGrp="1"/>
          </p:cNvSpPr>
          <p:nvPr>
            <p:ph type="sldNum" sz="quarter" idx="4"/>
          </p:nvPr>
        </p:nvSpPr>
        <p:spPr/>
        <p:txBody>
          <a:bodyPr/>
          <a:lstStyle/>
          <a:p>
            <a:fld id="{4FAB73BC-B049-4115-A692-8D63A059BFB8}" type="slidenum">
              <a:rPr lang="en-US" smtClean="0"/>
              <a:pPr/>
              <a:t>27</a:t>
            </a:fld>
            <a:endParaRPr lang="en-US" dirty="0"/>
          </a:p>
        </p:txBody>
      </p:sp>
      <p:sp>
        <p:nvSpPr>
          <p:cNvPr id="6" name="Title 5">
            <a:extLst>
              <a:ext uri="{FF2B5EF4-FFF2-40B4-BE49-F238E27FC236}">
                <a16:creationId xmlns:a16="http://schemas.microsoft.com/office/drawing/2014/main" id="{6D7A4C3C-1500-7E48-9A64-82FF6BF8A034}"/>
              </a:ext>
            </a:extLst>
          </p:cNvPr>
          <p:cNvSpPr>
            <a:spLocks noGrp="1"/>
          </p:cNvSpPr>
          <p:nvPr>
            <p:ph type="title"/>
          </p:nvPr>
        </p:nvSpPr>
        <p:spPr/>
        <p:txBody>
          <a:bodyPr/>
          <a:lstStyle/>
          <a:p>
            <a:r>
              <a:rPr lang="en-US" dirty="0"/>
              <a:t>Electron and Muon Identification</a:t>
            </a:r>
          </a:p>
        </p:txBody>
      </p:sp>
      <p:pic>
        <p:nvPicPr>
          <p:cNvPr id="8" name="Picture 7">
            <a:extLst>
              <a:ext uri="{FF2B5EF4-FFF2-40B4-BE49-F238E27FC236}">
                <a16:creationId xmlns:a16="http://schemas.microsoft.com/office/drawing/2014/main" id="{ABC0BD72-012B-8843-95DE-67D44BD481F9}"/>
              </a:ext>
            </a:extLst>
          </p:cNvPr>
          <p:cNvPicPr>
            <a:picLocks noChangeAspect="1"/>
          </p:cNvPicPr>
          <p:nvPr/>
        </p:nvPicPr>
        <p:blipFill>
          <a:blip r:embed="rId3"/>
          <a:stretch>
            <a:fillRect/>
          </a:stretch>
        </p:blipFill>
        <p:spPr>
          <a:xfrm>
            <a:off x="7091914" y="2285841"/>
            <a:ext cx="2625016" cy="2441448"/>
          </a:xfrm>
          <a:prstGeom prst="rect">
            <a:avLst/>
          </a:prstGeom>
        </p:spPr>
      </p:pic>
      <p:sp>
        <p:nvSpPr>
          <p:cNvPr id="9" name="Rectangle 8">
            <a:extLst>
              <a:ext uri="{FF2B5EF4-FFF2-40B4-BE49-F238E27FC236}">
                <a16:creationId xmlns:a16="http://schemas.microsoft.com/office/drawing/2014/main" id="{1364CCE7-C596-9E4E-ADFC-08C7CCC8C676}"/>
              </a:ext>
            </a:extLst>
          </p:cNvPr>
          <p:cNvSpPr/>
          <p:nvPr/>
        </p:nvSpPr>
        <p:spPr>
          <a:xfrm rot="728154">
            <a:off x="9371857" y="4277783"/>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D88ED3-DCF8-AF49-9317-956D5125733B}"/>
              </a:ext>
            </a:extLst>
          </p:cNvPr>
          <p:cNvSpPr/>
          <p:nvPr/>
        </p:nvSpPr>
        <p:spPr>
          <a:xfrm rot="728154">
            <a:off x="9612917" y="4466327"/>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816D09A-F356-9B4E-B0C5-AF1F3922C935}"/>
              </a:ext>
            </a:extLst>
          </p:cNvPr>
          <p:cNvSpPr/>
          <p:nvPr/>
        </p:nvSpPr>
        <p:spPr>
          <a:xfrm rot="728154">
            <a:off x="9903477" y="4410345"/>
            <a:ext cx="168965" cy="59634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c 13">
            <a:extLst>
              <a:ext uri="{FF2B5EF4-FFF2-40B4-BE49-F238E27FC236}">
                <a16:creationId xmlns:a16="http://schemas.microsoft.com/office/drawing/2014/main" id="{483FC739-4C10-9641-8C10-90F5C23F9813}"/>
              </a:ext>
            </a:extLst>
          </p:cNvPr>
          <p:cNvSpPr/>
          <p:nvPr/>
        </p:nvSpPr>
        <p:spPr>
          <a:xfrm rot="6987736">
            <a:off x="8594536" y="2092896"/>
            <a:ext cx="2401365" cy="2854772"/>
          </a:xfrm>
          <a:prstGeom prst="arc">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D29D7562-7C91-A04C-BF6F-D1A2CC742D4A}"/>
              </a:ext>
            </a:extLst>
          </p:cNvPr>
          <p:cNvSpPr txBox="1"/>
          <p:nvPr/>
        </p:nvSpPr>
        <p:spPr>
          <a:xfrm>
            <a:off x="9413330" y="3795394"/>
            <a:ext cx="858697" cy="369332"/>
          </a:xfrm>
          <a:prstGeom prst="rect">
            <a:avLst/>
          </a:prstGeom>
          <a:noFill/>
        </p:spPr>
        <p:txBody>
          <a:bodyPr wrap="none" rtlCol="0">
            <a:spAutoFit/>
          </a:bodyPr>
          <a:lstStyle/>
          <a:p>
            <a:r>
              <a:rPr lang="en-US" dirty="0"/>
              <a:t>Tracker</a:t>
            </a:r>
          </a:p>
        </p:txBody>
      </p:sp>
      <p:sp>
        <p:nvSpPr>
          <p:cNvPr id="17" name="Oval 16">
            <a:extLst>
              <a:ext uri="{FF2B5EF4-FFF2-40B4-BE49-F238E27FC236}">
                <a16:creationId xmlns:a16="http://schemas.microsoft.com/office/drawing/2014/main" id="{F2EF94E9-9C93-E547-AABF-0E09CE8A37FB}"/>
              </a:ext>
            </a:extLst>
          </p:cNvPr>
          <p:cNvSpPr/>
          <p:nvPr/>
        </p:nvSpPr>
        <p:spPr>
          <a:xfrm>
            <a:off x="8702329" y="5017790"/>
            <a:ext cx="268357" cy="26517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2D8B668A-331A-6A43-8C80-9E8266AE7187}"/>
              </a:ext>
            </a:extLst>
          </p:cNvPr>
          <p:cNvCxnSpPr>
            <a:stCxn id="17" idx="1"/>
            <a:endCxn id="17" idx="5"/>
          </p:cNvCxnSpPr>
          <p:nvPr/>
        </p:nvCxnSpPr>
        <p:spPr>
          <a:xfrm>
            <a:off x="8741629" y="5056624"/>
            <a:ext cx="189757" cy="187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08B335A-E8A2-0941-B261-AD2101878C68}"/>
              </a:ext>
            </a:extLst>
          </p:cNvPr>
          <p:cNvCxnSpPr>
            <a:cxnSpLocks/>
            <a:stCxn id="17" idx="3"/>
            <a:endCxn id="17" idx="7"/>
          </p:cNvCxnSpPr>
          <p:nvPr/>
        </p:nvCxnSpPr>
        <p:spPr>
          <a:xfrm flipV="1">
            <a:off x="8741629" y="5056624"/>
            <a:ext cx="189757" cy="1875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0B9D991-4CDC-014E-9A6E-F9BD66292AAE}"/>
              </a:ext>
            </a:extLst>
          </p:cNvPr>
          <p:cNvSpPr txBox="1"/>
          <p:nvPr/>
        </p:nvSpPr>
        <p:spPr>
          <a:xfrm>
            <a:off x="7553966" y="4867951"/>
            <a:ext cx="1065100" cy="646331"/>
          </a:xfrm>
          <a:prstGeom prst="rect">
            <a:avLst/>
          </a:prstGeom>
          <a:noFill/>
        </p:spPr>
        <p:txBody>
          <a:bodyPr wrap="none" rtlCol="0">
            <a:spAutoFit/>
          </a:bodyPr>
          <a:lstStyle/>
          <a:p>
            <a:r>
              <a:rPr lang="en-US" dirty="0"/>
              <a:t>Magnetic</a:t>
            </a:r>
          </a:p>
          <a:p>
            <a:r>
              <a:rPr lang="en-US" dirty="0"/>
              <a:t>Field</a:t>
            </a:r>
          </a:p>
        </p:txBody>
      </p:sp>
      <p:sp>
        <p:nvSpPr>
          <p:cNvPr id="26" name="TextBox 25">
            <a:extLst>
              <a:ext uri="{FF2B5EF4-FFF2-40B4-BE49-F238E27FC236}">
                <a16:creationId xmlns:a16="http://schemas.microsoft.com/office/drawing/2014/main" id="{6886BDA0-4065-5548-A28A-080CD10200F8}"/>
              </a:ext>
            </a:extLst>
          </p:cNvPr>
          <p:cNvSpPr txBox="1"/>
          <p:nvPr/>
        </p:nvSpPr>
        <p:spPr>
          <a:xfrm>
            <a:off x="100013" y="5686425"/>
            <a:ext cx="290464" cy="369332"/>
          </a:xfrm>
          <a:prstGeom prst="rect">
            <a:avLst/>
          </a:prstGeom>
          <a:noFill/>
        </p:spPr>
        <p:txBody>
          <a:bodyPr wrap="none" rtlCol="0">
            <a:spAutoFit/>
          </a:bodyPr>
          <a:lstStyle/>
          <a:p>
            <a:r>
              <a:rPr lang="en-US" dirty="0"/>
              <a:t>  </a:t>
            </a:r>
          </a:p>
        </p:txBody>
      </p:sp>
      <p:graphicFrame>
        <p:nvGraphicFramePr>
          <p:cNvPr id="29" name="Table 28">
            <a:extLst>
              <a:ext uri="{FF2B5EF4-FFF2-40B4-BE49-F238E27FC236}">
                <a16:creationId xmlns:a16="http://schemas.microsoft.com/office/drawing/2014/main" id="{8CD650AA-79A8-1045-B29C-96E5E5D3A11F}"/>
              </a:ext>
            </a:extLst>
          </p:cNvPr>
          <p:cNvGraphicFramePr>
            <a:graphicFrameLocks noGrp="1"/>
          </p:cNvGraphicFramePr>
          <p:nvPr>
            <p:extLst>
              <p:ext uri="{D42A27DB-BD31-4B8C-83A1-F6EECF244321}">
                <p14:modId xmlns:p14="http://schemas.microsoft.com/office/powerpoint/2010/main" val="3366148295"/>
              </p:ext>
            </p:extLst>
          </p:nvPr>
        </p:nvGraphicFramePr>
        <p:xfrm>
          <a:off x="23385" y="5371883"/>
          <a:ext cx="2577287" cy="1135761"/>
        </p:xfrm>
        <a:graphic>
          <a:graphicData uri="http://schemas.openxmlformats.org/drawingml/2006/table">
            <a:tbl>
              <a:tblPr/>
              <a:tblGrid>
                <a:gridCol w="2577287">
                  <a:extLst>
                    <a:ext uri="{9D8B030D-6E8A-4147-A177-3AD203B41FA5}">
                      <a16:colId xmlns:a16="http://schemas.microsoft.com/office/drawing/2014/main" val="826817903"/>
                    </a:ext>
                  </a:extLst>
                </a:gridCol>
              </a:tblGrid>
              <a:tr h="0">
                <a:tc>
                  <a:txBody>
                    <a:bodyPr/>
                    <a:lstStyle/>
                    <a:p>
                      <a:pPr fontAlgn="t"/>
                      <a:r>
                        <a:rPr lang="en-US" sz="1351" b="0" i="0" kern="1200" dirty="0">
                          <a:solidFill>
                            <a:schemeClr val="tx1"/>
                          </a:solidFill>
                          <a:effectLst/>
                          <a:latin typeface="+mn-lt"/>
                          <a:ea typeface="+mn-ea"/>
                          <a:cs typeface="+mn-cs"/>
                        </a:rPr>
                        <a:t>JINST 10 (2015) P06005</a:t>
                      </a:r>
                      <a:endParaRPr lang="en-US" sz="1400" dirty="0">
                        <a:effectLst/>
                      </a:endParaRPr>
                    </a:p>
                    <a:p>
                      <a:pPr fontAlgn="t"/>
                      <a:r>
                        <a:rPr lang="en-US" sz="1400" dirty="0">
                          <a:effectLst/>
                        </a:rPr>
                        <a:t>JINST 13 (2018) P06015</a:t>
                      </a:r>
                    </a:p>
                    <a:p>
                      <a:pPr fontAlgn="t"/>
                      <a:r>
                        <a:rPr lang="en-US" sz="1351" b="0" i="0" kern="1200" dirty="0">
                          <a:solidFill>
                            <a:schemeClr val="tx1"/>
                          </a:solidFill>
                          <a:effectLst/>
                          <a:latin typeface="+mn-lt"/>
                          <a:ea typeface="+mn-ea"/>
                          <a:cs typeface="+mn-cs"/>
                        </a:rPr>
                        <a:t>JINST 13 (2018) P10005</a:t>
                      </a:r>
                      <a:endParaRPr lang="en-US" sz="1400" dirty="0">
                        <a:effectLst/>
                      </a:endParaRPr>
                    </a:p>
                    <a:p>
                      <a:pPr fontAlgn="t"/>
                      <a:r>
                        <a:rPr lang="en-US" sz="1351" b="0" i="0" u="sng" kern="1200" dirty="0">
                          <a:solidFill>
                            <a:schemeClr val="tx1"/>
                          </a:solidFill>
                          <a:effectLst/>
                          <a:latin typeface="+mn-lt"/>
                          <a:ea typeface="+mn-ea"/>
                          <a:cs typeface="+mn-cs"/>
                          <a:hlinkClick r:id="rId4"/>
                        </a:rPr>
                        <a:t>arXiv:1401.8155</a:t>
                      </a:r>
                      <a:endParaRPr lang="en-US" sz="1351" b="0" i="0" u="sng" kern="1200" dirty="0">
                        <a:solidFill>
                          <a:schemeClr val="tx1"/>
                        </a:solidFill>
                        <a:effectLst/>
                        <a:latin typeface="+mn-lt"/>
                        <a:ea typeface="+mn-ea"/>
                        <a:cs typeface="+mn-cs"/>
                      </a:endParaRPr>
                    </a:p>
                    <a:p>
                      <a:pPr fontAlgn="t"/>
                      <a:endParaRPr lang="en-US" sz="1400" dirty="0">
                        <a:effectLst/>
                      </a:endParaRPr>
                    </a:p>
                  </a:txBody>
                  <a:tcPr>
                    <a:lnL>
                      <a:noFill/>
                    </a:lnL>
                    <a:lnR>
                      <a:noFill/>
                    </a:lnR>
                    <a:lnT>
                      <a:noFill/>
                    </a:lnT>
                    <a:lnB>
                      <a:noFill/>
                    </a:lnB>
                    <a:solidFill>
                      <a:srgbClr val="FFFFFF"/>
                    </a:solidFill>
                  </a:tcPr>
                </a:tc>
                <a:extLst>
                  <a:ext uri="{0D108BD9-81ED-4DB2-BD59-A6C34878D82A}">
                    <a16:rowId xmlns:a16="http://schemas.microsoft.com/office/drawing/2014/main" val="2272606292"/>
                  </a:ext>
                </a:extLst>
              </a:tr>
            </a:tbl>
          </a:graphicData>
        </a:graphic>
      </p:graphicFrame>
    </p:spTree>
    <p:extLst>
      <p:ext uri="{BB962C8B-B14F-4D97-AF65-F5344CB8AC3E}">
        <p14:creationId xmlns:p14="http://schemas.microsoft.com/office/powerpoint/2010/main" val="3524407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5B19FD7-6BF8-B047-9A03-6D261A762394}"/>
                  </a:ext>
                </a:extLst>
              </p:cNvPr>
              <p:cNvSpPr>
                <a:spLocks noGrp="1"/>
              </p:cNvSpPr>
              <p:nvPr>
                <p:ph idx="1"/>
              </p:nvPr>
            </p:nvSpPr>
            <p:spPr/>
            <p:txBody>
              <a:bodyPr/>
              <a:lstStyle/>
              <a:p>
                <a:r>
                  <a:rPr lang="en-US" dirty="0"/>
                  <a:t>Using data from all of Run 2 (2016/2017/2018) at CMS</a:t>
                </a:r>
              </a:p>
              <a:p>
                <a:pPr lvl="1"/>
                <a:r>
                  <a:rPr lang="en-US" dirty="0"/>
                  <a:t> </a:t>
                </a:r>
                <a14:m>
                  <m:oMath xmlns:m="http://schemas.openxmlformats.org/officeDocument/2006/math">
                    <m:r>
                      <a:rPr lang="en-US" b="0" i="1" smtClean="0">
                        <a:latin typeface="Cambria Math" panose="02040503050406030204" pitchFamily="18" charset="0"/>
                      </a:rPr>
                      <m:t>136.7 </m:t>
                    </m:r>
                    <m:sSup>
                      <m:sSupPr>
                        <m:ctrlPr>
                          <a:rPr lang="en-US" b="0" i="1" smtClean="0">
                            <a:latin typeface="Cambria Math" panose="02040503050406030204" pitchFamily="18" charset="0"/>
                          </a:rPr>
                        </m:ctrlPr>
                      </m:sSupPr>
                      <m:e>
                        <m:r>
                          <m:rPr>
                            <m:nor/>
                          </m:rPr>
                          <a:rPr lang="en-US" b="0" i="0" smtClean="0">
                            <a:latin typeface="Cambria Math" panose="02040503050406030204" pitchFamily="18" charset="0"/>
                          </a:rPr>
                          <m:t>fb</m:t>
                        </m:r>
                      </m:e>
                      <m:sup>
                        <m:r>
                          <a:rPr lang="en-US" b="0" i="1" smtClean="0">
                            <a:latin typeface="Cambria Math" panose="02040503050406030204" pitchFamily="18" charset="0"/>
                          </a:rPr>
                          <m:t>−1</m:t>
                        </m:r>
                      </m:sup>
                    </m:sSup>
                    <m:r>
                      <a:rPr lang="en-US" b="0" i="1" smtClean="0">
                        <a:latin typeface="Cambria Math" panose="02040503050406030204" pitchFamily="18" charset="0"/>
                        <a:ea typeface="Cambria Math" panose="02040503050406030204" pitchFamily="18" charset="0"/>
                      </a:rPr>
                      <m:t>≈136.7×</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12</m:t>
                        </m:r>
                      </m:sup>
                    </m:sSup>
                  </m:oMath>
                </a14:m>
                <a:r>
                  <a:rPr lang="en-US" dirty="0"/>
                  <a:t> events</a:t>
                </a:r>
              </a:p>
              <a:p>
                <a:pPr lvl="1"/>
                <a:r>
                  <a:rPr lang="en-US" dirty="0"/>
                  <a:t>Differences between years</a:t>
                </a:r>
              </a:p>
              <a:p>
                <a:pPr lvl="1"/>
                <a:r>
                  <a:rPr lang="en-US" dirty="0"/>
                  <a:t>Need to combine!</a:t>
                </a:r>
              </a:p>
            </p:txBody>
          </p:sp>
        </mc:Choice>
        <mc:Fallback>
          <p:sp>
            <p:nvSpPr>
              <p:cNvPr id="2" name="Content Placeholder 1">
                <a:extLst>
                  <a:ext uri="{FF2B5EF4-FFF2-40B4-BE49-F238E27FC236}">
                    <a16:creationId xmlns:a16="http://schemas.microsoft.com/office/drawing/2014/main" id="{A5B19FD7-6BF8-B047-9A03-6D261A762394}"/>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D4873287-5E94-2040-84F4-461ACAB7F447}"/>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8095C9C9-F454-6C41-8D5C-7630E3B840B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A2FA3BA-7FD4-604F-8AE1-F57504A1F73F}"/>
              </a:ext>
            </a:extLst>
          </p:cNvPr>
          <p:cNvSpPr>
            <a:spLocks noGrp="1"/>
          </p:cNvSpPr>
          <p:nvPr>
            <p:ph type="sldNum" sz="quarter" idx="4"/>
          </p:nvPr>
        </p:nvSpPr>
        <p:spPr/>
        <p:txBody>
          <a:bodyPr/>
          <a:lstStyle/>
          <a:p>
            <a:fld id="{4FAB73BC-B049-4115-A692-8D63A059BFB8}" type="slidenum">
              <a:rPr lang="en-US" smtClean="0"/>
              <a:pPr/>
              <a:t>28</a:t>
            </a:fld>
            <a:endParaRPr lang="en-US" dirty="0"/>
          </a:p>
        </p:txBody>
      </p:sp>
      <p:sp>
        <p:nvSpPr>
          <p:cNvPr id="6" name="Title 5">
            <a:extLst>
              <a:ext uri="{FF2B5EF4-FFF2-40B4-BE49-F238E27FC236}">
                <a16:creationId xmlns:a16="http://schemas.microsoft.com/office/drawing/2014/main" id="{FAE53BDF-9582-E143-9512-16D68BA272A2}"/>
              </a:ext>
            </a:extLst>
          </p:cNvPr>
          <p:cNvSpPr>
            <a:spLocks noGrp="1"/>
          </p:cNvSpPr>
          <p:nvPr>
            <p:ph type="title"/>
          </p:nvPr>
        </p:nvSpPr>
        <p:spPr/>
        <p:txBody>
          <a:bodyPr/>
          <a:lstStyle/>
          <a:p>
            <a:r>
              <a:rPr lang="en-US" dirty="0"/>
              <a:t>Data Methods</a:t>
            </a:r>
          </a:p>
        </p:txBody>
      </p:sp>
      <p:pic>
        <p:nvPicPr>
          <p:cNvPr id="9" name="Picture 8">
            <a:extLst>
              <a:ext uri="{FF2B5EF4-FFF2-40B4-BE49-F238E27FC236}">
                <a16:creationId xmlns:a16="http://schemas.microsoft.com/office/drawing/2014/main" id="{F55AF364-FB96-5A40-B681-403A348BA023}"/>
              </a:ext>
            </a:extLst>
          </p:cNvPr>
          <p:cNvPicPr>
            <a:picLocks noChangeAspect="1"/>
          </p:cNvPicPr>
          <p:nvPr/>
        </p:nvPicPr>
        <p:blipFill rotWithShape="1">
          <a:blip r:embed="rId4"/>
          <a:srcRect l="11" r="11"/>
          <a:stretch/>
        </p:blipFill>
        <p:spPr>
          <a:xfrm>
            <a:off x="4857749" y="2022062"/>
            <a:ext cx="5772151" cy="4329113"/>
          </a:xfrm>
          <a:prstGeom prst="rect">
            <a:avLst/>
          </a:prstGeom>
        </p:spPr>
      </p:pic>
    </p:spTree>
    <p:extLst>
      <p:ext uri="{BB962C8B-B14F-4D97-AF65-F5344CB8AC3E}">
        <p14:creationId xmlns:p14="http://schemas.microsoft.com/office/powerpoint/2010/main" val="2211920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838271D7-61F8-C54A-A0D1-CA400AC91EC3}"/>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4AAE498D-A019-1A45-81BE-73853B26955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E98FCAA-6F53-AD49-8224-3BF08697A307}"/>
              </a:ext>
            </a:extLst>
          </p:cNvPr>
          <p:cNvSpPr>
            <a:spLocks noGrp="1"/>
          </p:cNvSpPr>
          <p:nvPr>
            <p:ph type="sldNum" sz="quarter" idx="4"/>
          </p:nvPr>
        </p:nvSpPr>
        <p:spPr/>
        <p:txBody>
          <a:bodyPr/>
          <a:lstStyle/>
          <a:p>
            <a:fld id="{4FAB73BC-B049-4115-A692-8D63A059BFB8}" type="slidenum">
              <a:rPr lang="en-US" smtClean="0"/>
              <a:pPr/>
              <a:t>29</a:t>
            </a:fld>
            <a:endParaRPr lang="en-US" dirty="0"/>
          </a:p>
        </p:txBody>
      </p:sp>
      <p:sp>
        <p:nvSpPr>
          <p:cNvPr id="6" name="Title 5">
            <a:extLst>
              <a:ext uri="{FF2B5EF4-FFF2-40B4-BE49-F238E27FC236}">
                <a16:creationId xmlns:a16="http://schemas.microsoft.com/office/drawing/2014/main" id="{FF7694AC-FBD3-F044-BB7E-63139763333B}"/>
              </a:ext>
            </a:extLst>
          </p:cNvPr>
          <p:cNvSpPr>
            <a:spLocks noGrp="1"/>
          </p:cNvSpPr>
          <p:nvPr>
            <p:ph type="title"/>
          </p:nvPr>
        </p:nvSpPr>
        <p:spPr/>
        <p:txBody>
          <a:bodyPr/>
          <a:lstStyle/>
          <a:p>
            <a:r>
              <a:rPr lang="en-US" dirty="0"/>
              <a:t>Classifying Interesting Regions</a:t>
            </a:r>
          </a:p>
        </p:txBody>
      </p:sp>
      <p:pic>
        <p:nvPicPr>
          <p:cNvPr id="8" name="Picture 7">
            <a:extLst>
              <a:ext uri="{FF2B5EF4-FFF2-40B4-BE49-F238E27FC236}">
                <a16:creationId xmlns:a16="http://schemas.microsoft.com/office/drawing/2014/main" id="{E5C7913A-BAD3-EF47-97F7-DCE6E028C0B3}"/>
              </a:ext>
            </a:extLst>
          </p:cNvPr>
          <p:cNvPicPr>
            <a:picLocks noChangeAspect="1"/>
          </p:cNvPicPr>
          <p:nvPr/>
        </p:nvPicPr>
        <p:blipFill>
          <a:blip r:embed="rId3"/>
          <a:stretch>
            <a:fillRect/>
          </a:stretch>
        </p:blipFill>
        <p:spPr>
          <a:xfrm>
            <a:off x="6013749" y="887895"/>
            <a:ext cx="5872667" cy="5687568"/>
          </a:xfrm>
          <a:prstGeom prst="rect">
            <a:avLst/>
          </a:prstGeom>
        </p:spPr>
      </p:pic>
      <p:cxnSp>
        <p:nvCxnSpPr>
          <p:cNvPr id="10" name="Straight Connector 9">
            <a:extLst>
              <a:ext uri="{FF2B5EF4-FFF2-40B4-BE49-F238E27FC236}">
                <a16:creationId xmlns:a16="http://schemas.microsoft.com/office/drawing/2014/main" id="{CE35A0A8-82C7-B749-9E64-D13D7E48A5B6}"/>
              </a:ext>
            </a:extLst>
          </p:cNvPr>
          <p:cNvCxnSpPr>
            <a:cxnSpLocks/>
          </p:cNvCxnSpPr>
          <p:nvPr/>
        </p:nvCxnSpPr>
        <p:spPr>
          <a:xfrm flipV="1">
            <a:off x="8889371" y="2886075"/>
            <a:ext cx="0" cy="307443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1">
                <a:extLst>
                  <a:ext uri="{FF2B5EF4-FFF2-40B4-BE49-F238E27FC236}">
                    <a16:creationId xmlns:a16="http://schemas.microsoft.com/office/drawing/2014/main" id="{4B814EC1-AC2C-0345-A316-8A8BB52FDB76}"/>
                  </a:ext>
                </a:extLst>
              </p:cNvPr>
              <p:cNvSpPr txBox="1">
                <a:spLocks/>
              </p:cNvSpPr>
              <p:nvPr/>
            </p:nvSpPr>
            <p:spPr>
              <a:xfrm>
                <a:off x="-1" y="1195840"/>
                <a:ext cx="4900613" cy="4976360"/>
              </a:xfrm>
              <a:prstGeom prst="rect">
                <a:avLst/>
              </a:prstGeom>
            </p:spPr>
            <p:txBody>
              <a:bodyPr vert="horz" lIns="0" tIns="45720" rIns="0" bIns="45720" rtlCol="0">
                <a:normAutofit fontScale="85000" lnSpcReduction="10000"/>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Categorize 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and 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by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dirty="0"/>
              </a:p>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&lt;175</m:t>
                    </m:r>
                  </m:oMath>
                </a14:m>
                <a:r>
                  <a:rPr lang="en-US" dirty="0"/>
                  <a:t> GeV</a:t>
                </a:r>
              </a:p>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a:latin typeface="Cambria Math" panose="02040503050406030204" pitchFamily="18" charset="0"/>
                      </a:rPr>
                      <m:t>&gt;175</m:t>
                    </m:r>
                  </m:oMath>
                </a14:m>
                <a:r>
                  <a:rPr lang="en-US" dirty="0"/>
                  <a:t> GeV</a:t>
                </a:r>
              </a:p>
              <a:p>
                <a:pPr lvl="1"/>
                <a:endParaRPr lang="en-US" dirty="0"/>
              </a:p>
              <a:p>
                <a:pPr lvl="1"/>
                <a:endParaRPr lang="en-US" i="1" dirty="0">
                  <a:latin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2</m:t>
                        </m:r>
                        <m:r>
                          <a:rPr lang="en-US" b="0" i="1" smtClean="0">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)(1−</m:t>
                        </m:r>
                        <m:r>
                          <m:rPr>
                            <m:sty m:val="p"/>
                          </m:rPr>
                          <a:rPr lang="en-US" b="0" i="0" smtClean="0">
                            <a:latin typeface="Cambria Math" panose="02040503050406030204" pitchFamily="18" charset="0"/>
                            <a:ea typeface="Cambria Math" panose="02040503050406030204" pitchFamily="18" charset="0"/>
                          </a:rPr>
                          <m:t>cos</m:t>
                        </m:r>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Δ</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𝑇</m:t>
                                </m:r>
                              </m:sub>
                              <m:sup>
                                <m:r>
                                  <a:rPr lang="en-US" b="0" i="1" smtClean="0">
                                    <a:latin typeface="Cambria Math" panose="02040503050406030204" pitchFamily="18" charset="0"/>
                                    <a:ea typeface="Cambria Math" panose="02040503050406030204" pitchFamily="18" charset="0"/>
                                  </a:rPr>
                                  <m:t>𝑚𝑖𝑠𝑠</m:t>
                                </m:r>
                              </m:sup>
                            </m:sSub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𝑝</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 </m:t>
                            </m:r>
                          </m:sub>
                        </m:sSub>
                        <m:r>
                          <a:rPr lang="en-US" b="0" i="1" smtClean="0">
                            <a:latin typeface="Cambria Math" panose="02040503050406030204" pitchFamily="18" charset="0"/>
                            <a:ea typeface="Cambria Math" panose="02040503050406030204" pitchFamily="18" charset="0"/>
                          </a:rPr>
                          <m:t>)</m:t>
                        </m:r>
                      </m:e>
                    </m:rad>
                  </m:oMath>
                </a14:m>
                <a:endParaRPr lang="en-US" dirty="0"/>
              </a:p>
            </p:txBody>
          </p:sp>
        </mc:Choice>
        <mc:Fallback>
          <p:sp>
            <p:nvSpPr>
              <p:cNvPr id="11" name="Content Placeholder 1">
                <a:extLst>
                  <a:ext uri="{FF2B5EF4-FFF2-40B4-BE49-F238E27FC236}">
                    <a16:creationId xmlns:a16="http://schemas.microsoft.com/office/drawing/2014/main" id="{4B814EC1-AC2C-0345-A316-8A8BB52FDB76}"/>
                  </a:ext>
                </a:extLst>
              </p:cNvPr>
              <p:cNvSpPr txBox="1">
                <a:spLocks noRot="1" noChangeAspect="1" noMove="1" noResize="1" noEditPoints="1" noAdjustHandles="1" noChangeArrowheads="1" noChangeShapeType="1" noTextEdit="1"/>
              </p:cNvSpPr>
              <p:nvPr/>
            </p:nvSpPr>
            <p:spPr>
              <a:xfrm>
                <a:off x="-1" y="1195840"/>
                <a:ext cx="4900613" cy="4976360"/>
              </a:xfrm>
              <a:prstGeom prst="rect">
                <a:avLst/>
              </a:prstGeom>
              <a:blipFill>
                <a:blip r:embed="rId4"/>
                <a:stretch>
                  <a:fillRect l="-2332" t="-2036" r="-777"/>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B4F3DCF1-0E6C-6F49-B0E3-5BBC0743B9AB}"/>
              </a:ext>
            </a:extLst>
          </p:cNvPr>
          <p:cNvSpPr/>
          <p:nvPr/>
        </p:nvSpPr>
        <p:spPr>
          <a:xfrm>
            <a:off x="10529888" y="6098457"/>
            <a:ext cx="350088" cy="214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71F4869E-1BDC-9048-9B83-D5EF13B3AE45}"/>
                  </a:ext>
                </a:extLst>
              </p:cNvPr>
              <p:cNvSpPr txBox="1"/>
              <p:nvPr/>
            </p:nvSpPr>
            <p:spPr>
              <a:xfrm>
                <a:off x="9215571" y="6026355"/>
                <a:ext cx="1721177" cy="405688"/>
              </a:xfrm>
              <a:prstGeom prst="rect">
                <a:avLst/>
              </a:prstGeom>
              <a:noFill/>
            </p:spPr>
            <p:txBody>
              <a:bodyPr wrap="none" rtlCol="0">
                <a:spAutoFit/>
              </a:bodyPr>
              <a:lstStyle/>
              <a:p>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dirty="0"/>
              </a:p>
            </p:txBody>
          </p:sp>
        </mc:Choice>
        <mc:Fallback>
          <p:sp>
            <p:nvSpPr>
              <p:cNvPr id="16" name="TextBox 15">
                <a:extLst>
                  <a:ext uri="{FF2B5EF4-FFF2-40B4-BE49-F238E27FC236}">
                    <a16:creationId xmlns:a16="http://schemas.microsoft.com/office/drawing/2014/main" id="{71F4869E-1BDC-9048-9B83-D5EF13B3AE45}"/>
                  </a:ext>
                </a:extLst>
              </p:cNvPr>
              <p:cNvSpPr txBox="1">
                <a:spLocks noRot="1" noChangeAspect="1" noMove="1" noResize="1" noEditPoints="1" noAdjustHandles="1" noChangeArrowheads="1" noChangeShapeType="1" noTextEdit="1"/>
              </p:cNvSpPr>
              <p:nvPr/>
            </p:nvSpPr>
            <p:spPr>
              <a:xfrm>
                <a:off x="9215571" y="6026355"/>
                <a:ext cx="1721177" cy="405688"/>
              </a:xfrm>
              <a:prstGeom prst="rect">
                <a:avLst/>
              </a:prstGeom>
              <a:blipFill>
                <a:blip r:embed="rId5"/>
                <a:stretch>
                  <a:fillRect b="-3125"/>
                </a:stretch>
              </a:blipFill>
            </p:spPr>
            <p:txBody>
              <a:bodyPr/>
              <a:lstStyle/>
              <a:p>
                <a:r>
                  <a:rPr lang="en-US">
                    <a:noFill/>
                  </a:rPr>
                  <a:t> </a:t>
                </a:r>
              </a:p>
            </p:txBody>
          </p:sp>
        </mc:Fallback>
      </mc:AlternateContent>
    </p:spTree>
    <p:extLst>
      <p:ext uri="{BB962C8B-B14F-4D97-AF65-F5344CB8AC3E}">
        <p14:creationId xmlns:p14="http://schemas.microsoft.com/office/powerpoint/2010/main" val="2648967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F87F08F-4CFD-904D-BD73-54EF650070B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C26532A0-7F81-524C-A314-0FBA338A4168}"/>
              </a:ext>
            </a:extLst>
          </p:cNvPr>
          <p:cNvSpPr>
            <a:spLocks noGrp="1"/>
          </p:cNvSpPr>
          <p:nvPr>
            <p:ph type="sldNum" sz="quarter" idx="4"/>
          </p:nvPr>
        </p:nvSpPr>
        <p:spPr/>
        <p:txBody>
          <a:bodyPr/>
          <a:lstStyle/>
          <a:p>
            <a:fld id="{4FAB73BC-B049-4115-A692-8D63A059BFB8}" type="slidenum">
              <a:rPr lang="en-US" smtClean="0"/>
              <a:pPr/>
              <a:t>3</a:t>
            </a:fld>
            <a:endParaRPr lang="en-US" dirty="0"/>
          </a:p>
        </p:txBody>
      </p:sp>
      <p:sp>
        <p:nvSpPr>
          <p:cNvPr id="6" name="Title 5">
            <a:extLst>
              <a:ext uri="{FF2B5EF4-FFF2-40B4-BE49-F238E27FC236}">
                <a16:creationId xmlns:a16="http://schemas.microsoft.com/office/drawing/2014/main" id="{3F4550B6-D215-AB47-A256-6C61CCF55DE8}"/>
              </a:ext>
            </a:extLst>
          </p:cNvPr>
          <p:cNvSpPr>
            <a:spLocks noGrp="1"/>
          </p:cNvSpPr>
          <p:nvPr>
            <p:ph type="title"/>
          </p:nvPr>
        </p:nvSpPr>
        <p:spPr/>
        <p:txBody>
          <a:bodyPr/>
          <a:lstStyle/>
          <a:p>
            <a:r>
              <a:rPr lang="en-US" dirty="0"/>
              <a:t>Standard Model</a:t>
            </a:r>
          </a:p>
        </p:txBody>
      </p:sp>
      <p:pic>
        <p:nvPicPr>
          <p:cNvPr id="10" name="Picture 9">
            <a:extLst>
              <a:ext uri="{FF2B5EF4-FFF2-40B4-BE49-F238E27FC236}">
                <a16:creationId xmlns:a16="http://schemas.microsoft.com/office/drawing/2014/main" id="{109F403B-AAD2-F345-ADF8-9E2C51EEDC55}"/>
              </a:ext>
            </a:extLst>
          </p:cNvPr>
          <p:cNvPicPr>
            <a:picLocks noChangeAspect="1"/>
          </p:cNvPicPr>
          <p:nvPr/>
        </p:nvPicPr>
        <p:blipFill>
          <a:blip r:embed="rId3"/>
          <a:stretch>
            <a:fillRect/>
          </a:stretch>
        </p:blipFill>
        <p:spPr>
          <a:xfrm>
            <a:off x="2677300" y="1024195"/>
            <a:ext cx="7114404" cy="5345966"/>
          </a:xfrm>
          <a:prstGeom prst="rect">
            <a:avLst/>
          </a:prstGeom>
        </p:spPr>
      </p:pic>
      <p:sp>
        <p:nvSpPr>
          <p:cNvPr id="8" name="Date Placeholder 2">
            <a:extLst>
              <a:ext uri="{FF2B5EF4-FFF2-40B4-BE49-F238E27FC236}">
                <a16:creationId xmlns:a16="http://schemas.microsoft.com/office/drawing/2014/main" id="{6F6126EE-DBE7-1945-B24E-7BFBA9DA1346}"/>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12/14/19</a:t>
            </a:fld>
            <a:endParaRPr lang="en-US" dirty="0"/>
          </a:p>
        </p:txBody>
      </p:sp>
    </p:spTree>
    <p:extLst>
      <p:ext uri="{BB962C8B-B14F-4D97-AF65-F5344CB8AC3E}">
        <p14:creationId xmlns:p14="http://schemas.microsoft.com/office/powerpoint/2010/main" val="10053770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1A0A4F-9C85-F242-8892-548EEF1A31B5}"/>
              </a:ext>
            </a:extLst>
          </p:cNvPr>
          <p:cNvPicPr>
            <a:picLocks noChangeAspect="1"/>
          </p:cNvPicPr>
          <p:nvPr/>
        </p:nvPicPr>
        <p:blipFill>
          <a:blip r:embed="rId3"/>
          <a:stretch>
            <a:fillRect/>
          </a:stretch>
        </p:blipFill>
        <p:spPr>
          <a:xfrm>
            <a:off x="4139812" y="3161523"/>
            <a:ext cx="6740164" cy="3370082"/>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1EEF4149-2AE6-EB46-BD94-380F8CBD4B8B}"/>
                  </a:ext>
                </a:extLst>
              </p:cNvPr>
              <p:cNvSpPr>
                <a:spLocks noGrp="1"/>
              </p:cNvSpPr>
              <p:nvPr>
                <p:ph idx="1"/>
              </p:nvPr>
            </p:nvSpPr>
            <p:spPr/>
            <p:txBody>
              <a:bodyPr>
                <a:normAutofit/>
              </a:bodyPr>
              <a:lstStyle/>
              <a:p>
                <a:r>
                  <a:rPr lang="en-US" dirty="0"/>
                  <a:t>Looking in low and high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oMath>
                </a14:m>
                <a:r>
                  <a:rPr lang="en-US" dirty="0"/>
                  <a:t> regions</a:t>
                </a:r>
              </a:p>
              <a:p>
                <a:pPr lvl="1"/>
                <a:r>
                  <a:rPr lang="en-US" dirty="0"/>
                  <a:t>Top Squark: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𝜒</m:t>
                                </m:r>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e>
                        </m:acc>
                      </m:sub>
                    </m:sSub>
                  </m:oMath>
                </a14:m>
                <a:endParaRPr lang="en-US" dirty="0"/>
              </a:p>
              <a:p>
                <a:r>
                  <a:rPr lang="en-US" dirty="0"/>
                  <a:t>Search Regions</a:t>
                </a:r>
              </a:p>
              <a:p>
                <a:pPr lvl="1"/>
                <a:r>
                  <a:rPr lang="en-US" dirty="0">
                    <a:solidFill>
                      <a:schemeClr val="tx1"/>
                    </a:solidFill>
                  </a:rPr>
                  <a:t>183 Search regions → 53 low + 130 high</a:t>
                </a:r>
                <a:endParaRPr lang="en-US" dirty="0"/>
              </a:p>
              <a:p>
                <a:pPr lvl="1"/>
                <a:r>
                  <a:rPr lang="en-US" dirty="0">
                    <a:solidFill>
                      <a:srgbClr val="FF0000"/>
                    </a:solidFill>
                  </a:rPr>
                  <a:t>Low </a:t>
                </a:r>
                <a14:m>
                  <m:oMath xmlns:m="http://schemas.openxmlformats.org/officeDocument/2006/math">
                    <m:r>
                      <m:rPr>
                        <m:sty m:val="p"/>
                      </m:rPr>
                      <a:rPr lang="en-US" b="0" i="0" smtClean="0">
                        <a:solidFill>
                          <a:srgbClr val="FF0000"/>
                        </a:solidFill>
                        <a:latin typeface="Cambria Math" panose="02040503050406030204" pitchFamily="18" charset="0"/>
                      </a:rPr>
                      <m:t>Δ</m:t>
                    </m:r>
                    <m:r>
                      <a:rPr lang="en-US" b="0" i="1" smtClean="0">
                        <a:solidFill>
                          <a:srgbClr val="FF0000"/>
                        </a:solidFill>
                        <a:latin typeface="Cambria Math" panose="02040503050406030204" pitchFamily="18" charset="0"/>
                      </a:rPr>
                      <m:t>𝑚</m:t>
                    </m:r>
                  </m:oMath>
                </a14:m>
                <a:endParaRPr lang="en-US" dirty="0">
                  <a:solidFill>
                    <a:srgbClr val="FF0000"/>
                  </a:solidFill>
                </a:endParaRPr>
              </a:p>
              <a:p>
                <a:pPr lvl="1"/>
                <a:r>
                  <a:rPr lang="en-US" dirty="0">
                    <a:solidFill>
                      <a:srgbClr val="0070C0"/>
                    </a:solidFill>
                  </a:rPr>
                  <a:t>High </a:t>
                </a:r>
                <a14:m>
                  <m:oMath xmlns:m="http://schemas.openxmlformats.org/officeDocument/2006/math">
                    <m:r>
                      <m:rPr>
                        <m:sty m:val="p"/>
                      </m:rPr>
                      <a:rPr lang="en-US">
                        <a:solidFill>
                          <a:srgbClr val="0070C0"/>
                        </a:solidFill>
                        <a:latin typeface="Cambria Math" panose="02040503050406030204" pitchFamily="18" charset="0"/>
                      </a:rPr>
                      <m:t>Δ</m:t>
                    </m:r>
                    <m:r>
                      <a:rPr lang="en-US" i="1">
                        <a:solidFill>
                          <a:srgbClr val="0070C0"/>
                        </a:solidFill>
                        <a:latin typeface="Cambria Math" panose="02040503050406030204" pitchFamily="18" charset="0"/>
                      </a:rPr>
                      <m:t>𝑚</m:t>
                    </m:r>
                  </m:oMath>
                </a14:m>
                <a:endParaRPr lang="en-US" dirty="0">
                  <a:solidFill>
                    <a:srgbClr val="0070C0"/>
                  </a:solidFill>
                </a:endParaRPr>
              </a:p>
            </p:txBody>
          </p:sp>
        </mc:Choice>
        <mc:Fallback>
          <p:sp>
            <p:nvSpPr>
              <p:cNvPr id="2" name="Content Placeholder 1">
                <a:extLst>
                  <a:ext uri="{FF2B5EF4-FFF2-40B4-BE49-F238E27FC236}">
                    <a16:creationId xmlns:a16="http://schemas.microsoft.com/office/drawing/2014/main" id="{1EEF4149-2AE6-EB46-BD94-380F8CBD4B8B}"/>
                  </a:ext>
                </a:extLst>
              </p:cNvPr>
              <p:cNvSpPr>
                <a:spLocks noGrp="1" noRot="1" noChangeAspect="1" noMove="1" noResize="1" noEditPoints="1" noAdjustHandles="1" noChangeArrowheads="1" noChangeShapeType="1" noTextEdit="1"/>
              </p:cNvSpPr>
              <p:nvPr>
                <p:ph idx="1"/>
              </p:nvPr>
            </p:nvSpPr>
            <p:spPr>
              <a:blipFill>
                <a:blip r:embed="rId4"/>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79FD1CF-52B0-FD40-9DDE-5D3929DEED1F}"/>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A0B830A2-F32C-9542-9E2D-AA675E52A29E}"/>
              </a:ext>
            </a:extLst>
          </p:cNvPr>
          <p:cNvSpPr>
            <a:spLocks noGrp="1"/>
          </p:cNvSpPr>
          <p:nvPr>
            <p:ph type="sldNum" sz="quarter" idx="4"/>
          </p:nvPr>
        </p:nvSpPr>
        <p:spPr/>
        <p:txBody>
          <a:bodyPr/>
          <a:lstStyle/>
          <a:p>
            <a:fld id="{4FAB73BC-B049-4115-A692-8D63A059BFB8}" type="slidenum">
              <a:rPr lang="en-US" smtClean="0"/>
              <a:pPr/>
              <a:t>30</a:t>
            </a:fld>
            <a:endParaRPr lang="en-US" dirty="0"/>
          </a:p>
        </p:txBody>
      </p:sp>
      <p:sp>
        <p:nvSpPr>
          <p:cNvPr id="6" name="Title 5">
            <a:extLst>
              <a:ext uri="{FF2B5EF4-FFF2-40B4-BE49-F238E27FC236}">
                <a16:creationId xmlns:a16="http://schemas.microsoft.com/office/drawing/2014/main" id="{0BAFC15A-AC44-9747-90D6-45AE684A2004}"/>
              </a:ext>
            </a:extLst>
          </p:cNvPr>
          <p:cNvSpPr>
            <a:spLocks noGrp="1"/>
          </p:cNvSpPr>
          <p:nvPr>
            <p:ph type="title"/>
          </p:nvPr>
        </p:nvSpPr>
        <p:spPr/>
        <p:txBody>
          <a:bodyPr/>
          <a:lstStyle/>
          <a:p>
            <a:r>
              <a:rPr lang="en-US" dirty="0"/>
              <a:t>Targeted Search Regions</a:t>
            </a:r>
          </a:p>
        </p:txBody>
      </p:sp>
      <p:sp>
        <p:nvSpPr>
          <p:cNvPr id="11" name="Parallelogram 10">
            <a:extLst>
              <a:ext uri="{FF2B5EF4-FFF2-40B4-BE49-F238E27FC236}">
                <a16:creationId xmlns:a16="http://schemas.microsoft.com/office/drawing/2014/main" id="{606F6283-9532-1043-B1E5-30D902C7E16F}"/>
              </a:ext>
            </a:extLst>
          </p:cNvPr>
          <p:cNvSpPr/>
          <p:nvPr/>
        </p:nvSpPr>
        <p:spPr>
          <a:xfrm>
            <a:off x="4713117" y="3630514"/>
            <a:ext cx="3615825" cy="2517067"/>
          </a:xfrm>
          <a:prstGeom prst="parallelogram">
            <a:avLst>
              <a:gd name="adj" fmla="val 100411"/>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ight Triangle 14">
            <a:extLst>
              <a:ext uri="{FF2B5EF4-FFF2-40B4-BE49-F238E27FC236}">
                <a16:creationId xmlns:a16="http://schemas.microsoft.com/office/drawing/2014/main" id="{ED6C1CFA-9463-7844-8EB7-19C910DF924E}"/>
              </a:ext>
            </a:extLst>
          </p:cNvPr>
          <p:cNvSpPr/>
          <p:nvPr/>
        </p:nvSpPr>
        <p:spPr>
          <a:xfrm rot="16200000">
            <a:off x="5833887" y="3644964"/>
            <a:ext cx="2469895" cy="2520219"/>
          </a:xfrm>
          <a:prstGeom prst="rtTriangle">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BC0EA28-E9F6-C241-B33B-3042803592BB}"/>
              </a:ext>
            </a:extLst>
          </p:cNvPr>
          <p:cNvSpPr/>
          <p:nvPr/>
        </p:nvSpPr>
        <p:spPr>
          <a:xfrm>
            <a:off x="8328943" y="3630514"/>
            <a:ext cx="2079356" cy="2509507"/>
          </a:xfrm>
          <a:prstGeom prst="rect">
            <a:avLst/>
          </a:prstGeom>
          <a:solidFill>
            <a:srgbClr val="0070C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C220CCF4-F48B-054F-AF5F-9767F69C5337}"/>
              </a:ext>
            </a:extLst>
          </p:cNvPr>
          <p:cNvSpPr/>
          <p:nvPr/>
        </p:nvSpPr>
        <p:spPr>
          <a:xfrm>
            <a:off x="8551019" y="3161523"/>
            <a:ext cx="1554273" cy="267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ate Placeholder 2">
            <a:extLst>
              <a:ext uri="{FF2B5EF4-FFF2-40B4-BE49-F238E27FC236}">
                <a16:creationId xmlns:a16="http://schemas.microsoft.com/office/drawing/2014/main" id="{BBE5EBFD-CA1C-C540-A715-AB2490751332}"/>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12/18/19</a:t>
            </a:fld>
            <a:endParaRPr lang="en-US" dirty="0"/>
          </a:p>
        </p:txBody>
      </p:sp>
      <p:sp>
        <p:nvSpPr>
          <p:cNvPr id="19" name="Right Triangle 18">
            <a:extLst>
              <a:ext uri="{FF2B5EF4-FFF2-40B4-BE49-F238E27FC236}">
                <a16:creationId xmlns:a16="http://schemas.microsoft.com/office/drawing/2014/main" id="{42E5AF60-F48F-2A4C-A6EF-D1F31337D383}"/>
              </a:ext>
            </a:extLst>
          </p:cNvPr>
          <p:cNvSpPr/>
          <p:nvPr/>
        </p:nvSpPr>
        <p:spPr>
          <a:xfrm rot="5400000">
            <a:off x="4718334" y="3599030"/>
            <a:ext cx="2561768" cy="2520217"/>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09FE1C9-4DB6-1347-92D1-8976BFE1DF77}"/>
                  </a:ext>
                </a:extLst>
              </p:cNvPr>
              <p:cNvSpPr txBox="1"/>
              <p:nvPr/>
            </p:nvSpPr>
            <p:spPr>
              <a:xfrm>
                <a:off x="4838214" y="4099000"/>
                <a:ext cx="1254143" cy="367802"/>
              </a:xfrm>
              <a:prstGeom prst="rect">
                <a:avLst/>
              </a:prstGeom>
              <a:noFill/>
            </p:spPr>
            <p:txBody>
              <a:bodyPr wrap="none" rtlCol="0">
                <a:noAutofit/>
              </a:bodyPr>
              <a:lstStyle/>
              <a:p>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𝑚</m:t>
                          </m:r>
                        </m:e>
                        <m:sub>
                          <m:acc>
                            <m:accPr>
                              <m:chr m:val="̃"/>
                              <m:ctrlPr>
                                <a:rPr lang="en-US" sz="2000" i="1">
                                  <a:latin typeface="Cambria Math" panose="02040503050406030204" pitchFamily="18" charset="0"/>
                                </a:rPr>
                              </m:ctrlPr>
                            </m:accPr>
                            <m:e>
                              <m:r>
                                <a:rPr lang="en-US" sz="2000" i="1">
                                  <a:latin typeface="Cambria Math" panose="02040503050406030204" pitchFamily="18" charset="0"/>
                                </a:rPr>
                                <m:t>𝑡</m:t>
                              </m:r>
                            </m:e>
                          </m:acc>
                        </m:sub>
                      </m:sSub>
                      <m:r>
                        <a:rPr lang="en-US" sz="2000" b="0" i="1" smtClean="0">
                          <a:latin typeface="Cambria Math" panose="02040503050406030204" pitchFamily="18" charset="0"/>
                        </a:rPr>
                        <m:t>&lt;</m:t>
                      </m:r>
                      <m:sSub>
                        <m:sSubPr>
                          <m:ctrlPr>
                            <a:rPr lang="en-US" sz="2000" i="1">
                              <a:latin typeface="Cambria Math" panose="02040503050406030204" pitchFamily="18" charset="0"/>
                            </a:rPr>
                          </m:ctrlPr>
                        </m:sSubPr>
                        <m:e>
                          <m:r>
                            <a:rPr lang="en-US" sz="2000" i="1">
                              <a:latin typeface="Cambria Math" panose="02040503050406030204" pitchFamily="18" charset="0"/>
                            </a:rPr>
                            <m:t>𝑚</m:t>
                          </m:r>
                        </m:e>
                        <m:sub>
                          <m:acc>
                            <m:accPr>
                              <m:chr m:val="̃"/>
                              <m:ctrlPr>
                                <a:rPr lang="en-US" sz="2000" i="1">
                                  <a:latin typeface="Cambria Math" panose="02040503050406030204" pitchFamily="18" charset="0"/>
                                </a:rPr>
                              </m:ctrlPr>
                            </m:accPr>
                            <m:e>
                              <m:sSubSup>
                                <m:sSubSupPr>
                                  <m:ctrlPr>
                                    <a:rPr lang="en-US" sz="2000" i="1">
                                      <a:latin typeface="Cambria Math" panose="02040503050406030204" pitchFamily="18" charset="0"/>
                                    </a:rPr>
                                  </m:ctrlPr>
                                </m:sSubSupPr>
                                <m:e>
                                  <m:r>
                                    <a:rPr lang="en-US" sz="2000" i="1">
                                      <a:latin typeface="Cambria Math" panose="02040503050406030204" pitchFamily="18" charset="0"/>
                                    </a:rPr>
                                    <m:t>𝜒</m:t>
                                  </m:r>
                                </m:e>
                                <m:sub>
                                  <m:r>
                                    <a:rPr lang="en-US" sz="2000" i="1">
                                      <a:latin typeface="Cambria Math" panose="02040503050406030204" pitchFamily="18" charset="0"/>
                                    </a:rPr>
                                    <m:t>1</m:t>
                                  </m:r>
                                </m:sub>
                                <m:sup>
                                  <m:r>
                                    <a:rPr lang="en-US" sz="2000" i="1">
                                      <a:latin typeface="Cambria Math" panose="02040503050406030204" pitchFamily="18" charset="0"/>
                                    </a:rPr>
                                    <m:t>0</m:t>
                                  </m:r>
                                </m:sup>
                              </m:sSubSup>
                            </m:e>
                          </m:acc>
                        </m:sub>
                      </m:sSub>
                    </m:oMath>
                  </m:oMathPara>
                </a14:m>
                <a:endParaRPr lang="en-US" sz="2000" dirty="0"/>
              </a:p>
            </p:txBody>
          </p:sp>
        </mc:Choice>
        <mc:Fallback>
          <p:sp>
            <p:nvSpPr>
              <p:cNvPr id="17" name="TextBox 16">
                <a:extLst>
                  <a:ext uri="{FF2B5EF4-FFF2-40B4-BE49-F238E27FC236}">
                    <a16:creationId xmlns:a16="http://schemas.microsoft.com/office/drawing/2014/main" id="{409FE1C9-4DB6-1347-92D1-8976BFE1DF77}"/>
                  </a:ext>
                </a:extLst>
              </p:cNvPr>
              <p:cNvSpPr txBox="1">
                <a:spLocks noRot="1" noChangeAspect="1" noMove="1" noResize="1" noEditPoints="1" noAdjustHandles="1" noChangeArrowheads="1" noChangeShapeType="1" noTextEdit="1"/>
              </p:cNvSpPr>
              <p:nvPr/>
            </p:nvSpPr>
            <p:spPr>
              <a:xfrm>
                <a:off x="4838214" y="4099000"/>
                <a:ext cx="1254143" cy="367802"/>
              </a:xfrm>
              <a:prstGeom prst="rect">
                <a:avLst/>
              </a:prstGeom>
              <a:blipFill>
                <a:blip r:embed="rId5"/>
                <a:stretch>
                  <a:fillRect b="-33333"/>
                </a:stretch>
              </a:blipFill>
            </p:spPr>
            <p:txBody>
              <a:bodyPr/>
              <a:lstStyle/>
              <a:p>
                <a:r>
                  <a:rPr lang="en-US">
                    <a:noFill/>
                  </a:rPr>
                  <a:t> </a:t>
                </a:r>
              </a:p>
            </p:txBody>
          </p:sp>
        </mc:Fallback>
      </mc:AlternateContent>
    </p:spTree>
    <p:extLst>
      <p:ext uri="{BB962C8B-B14F-4D97-AF65-F5344CB8AC3E}">
        <p14:creationId xmlns:p14="http://schemas.microsoft.com/office/powerpoint/2010/main" val="876059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D6CF4CC-6B95-5E4B-93A0-F08559C2D0F3}"/>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Misidentification </a:t>
                </a:r>
              </a:p>
              <a:p>
                <a:pPr lvl="2"/>
                <a:r>
                  <a:rPr lang="en-US" dirty="0"/>
                  <a:t>Out of detector acceptance</a:t>
                </a:r>
              </a:p>
              <a:p>
                <a:pPr lvl="1"/>
                <a:r>
                  <a:rPr lang="en-US" dirty="0"/>
                  <a:t>How to prediction contribution for Run 2?</a:t>
                </a:r>
              </a:p>
            </p:txBody>
          </p:sp>
        </mc:Choice>
        <mc:Fallback>
          <p:sp>
            <p:nvSpPr>
              <p:cNvPr id="2" name="Content Placeholder 1">
                <a:extLst>
                  <a:ext uri="{FF2B5EF4-FFF2-40B4-BE49-F238E27FC236}">
                    <a16:creationId xmlns:a16="http://schemas.microsoft.com/office/drawing/2014/main" id="{FD6CF4CC-6B95-5E4B-93A0-F08559C2D0F3}"/>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3"/>
                <a:stretch>
                  <a:fillRect l="-2488"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31</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4"/>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5"/>
          <a:stretch>
            <a:fillRect/>
          </a:stretch>
        </p:blipFill>
        <p:spPr>
          <a:xfrm>
            <a:off x="9785876" y="8817"/>
            <a:ext cx="1435100" cy="1447800"/>
          </a:xfrm>
          <a:prstGeom prst="rect">
            <a:avLst/>
          </a:prstGeom>
        </p:spPr>
      </p:pic>
    </p:spTree>
    <p:extLst>
      <p:ext uri="{BB962C8B-B14F-4D97-AF65-F5344CB8AC3E}">
        <p14:creationId xmlns:p14="http://schemas.microsoft.com/office/powerpoint/2010/main" val="2859331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32</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3"/>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4"/>
          <a:stretch>
            <a:fillRect/>
          </a:stretch>
        </p:blipFill>
        <p:spPr>
          <a:xfrm>
            <a:off x="9785876" y="8817"/>
            <a:ext cx="1435100" cy="1447800"/>
          </a:xfrm>
          <a:prstGeom prst="rect">
            <a:avLst/>
          </a:prstGeom>
        </p:spPr>
      </p:pic>
      <p:sp>
        <p:nvSpPr>
          <p:cNvPr id="12" name="Oval 11">
            <a:extLst>
              <a:ext uri="{FF2B5EF4-FFF2-40B4-BE49-F238E27FC236}">
                <a16:creationId xmlns:a16="http://schemas.microsoft.com/office/drawing/2014/main" id="{D650383C-18A2-2044-93E2-E6AA6EE7466B}"/>
              </a:ext>
            </a:extLst>
          </p:cNvPr>
          <p:cNvSpPr/>
          <p:nvPr/>
        </p:nvSpPr>
        <p:spPr>
          <a:xfrm>
            <a:off x="10655826" y="1727619"/>
            <a:ext cx="1187831" cy="230145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10411050" y="3975813"/>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mc:AlternateContent xmlns:mc="http://schemas.openxmlformats.org/markup-compatibility/2006">
        <mc:Choice xmlns:a14="http://schemas.microsoft.com/office/drawing/2010/main" Requires="a14">
          <p:sp>
            <p:nvSpPr>
              <p:cNvPr id="16" name="Content Placeholder 1">
                <a:extLst>
                  <a:ext uri="{FF2B5EF4-FFF2-40B4-BE49-F238E27FC236}">
                    <a16:creationId xmlns:a16="http://schemas.microsoft.com/office/drawing/2014/main" id="{5191802F-3937-5C4D-8F26-F5C19757E49C}"/>
                  </a:ext>
                </a:extLst>
              </p:cNvPr>
              <p:cNvSpPr txBox="1">
                <a:spLocks/>
              </p:cNvSpPr>
              <p:nvPr/>
            </p:nvSpPr>
            <p:spPr>
              <a:xfrm>
                <a:off x="348343" y="1229480"/>
                <a:ext cx="5081731" cy="5235995"/>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Standard Model Background</a:t>
                </a:r>
              </a:p>
              <a:p>
                <a:pPr lvl="1"/>
                <a14:m>
                  <m:oMath xmlns:m="http://schemas.openxmlformats.org/officeDocument/2006/math">
                    <m:r>
                      <a:rPr lang="en-US" i="1" smtClean="0">
                        <a:latin typeface="Cambria Math" panose="02040503050406030204" pitchFamily="18" charset="0"/>
                      </a:rPr>
                      <m:t>𝑡</m:t>
                    </m:r>
                    <m:acc>
                      <m:accPr>
                        <m:chr m:val="̅"/>
                        <m:ctrlPr>
                          <a:rPr lang="en-US" i="1" smtClean="0">
                            <a:latin typeface="Cambria Math" panose="02040503050406030204" pitchFamily="18" charset="0"/>
                          </a:rPr>
                        </m:ctrlPr>
                      </m:accPr>
                      <m:e>
                        <m:r>
                          <a:rPr lang="en-US" i="1" smtClean="0">
                            <a:latin typeface="Cambria Math" panose="02040503050406030204" pitchFamily="18" charset="0"/>
                          </a:rPr>
                          <m:t>𝑡</m:t>
                        </m:r>
                      </m:e>
                    </m:acc>
                    <m:r>
                      <a:rPr lang="en-US" i="1" smtClean="0">
                        <a:latin typeface="Cambria Math" panose="02040503050406030204" pitchFamily="18" charset="0"/>
                      </a:rPr>
                      <m:t>,</m:t>
                    </m:r>
                    <m:r>
                      <a:rPr lang="en-US" i="1" smtClean="0">
                        <a:solidFill>
                          <a:srgbClr val="FF0000"/>
                        </a:solidFill>
                        <a:latin typeface="Cambria Math" panose="02040503050406030204" pitchFamily="18" charset="0"/>
                      </a:rPr>
                      <m:t>𝑊</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𝑗𝑒𝑡𝑠</m:t>
                    </m:r>
                    <m:r>
                      <a:rPr lang="en-US" i="1" smtClean="0">
                        <a:latin typeface="Cambria Math" panose="02040503050406030204" pitchFamily="18" charset="0"/>
                      </a:rPr>
                      <m:t>, </m:t>
                    </m:r>
                    <m:r>
                      <a:rPr lang="en-US" i="1" smtClean="0">
                        <a:latin typeface="Cambria Math" panose="02040503050406030204" pitchFamily="18" charset="0"/>
                      </a:rPr>
                      <m:t>𝑡𝑊</m:t>
                    </m:r>
                    <m:r>
                      <a:rPr lang="en-US" i="1" smtClean="0">
                        <a:latin typeface="Cambria Math" panose="02040503050406030204" pitchFamily="18" charset="0"/>
                      </a:rPr>
                      <m:t>, </m:t>
                    </m:r>
                    <m:r>
                      <a:rPr lang="en-US" i="1" smtClean="0">
                        <a:latin typeface="Cambria Math" panose="02040503050406030204" pitchFamily="18" charset="0"/>
                      </a:rPr>
                      <m:t>𝑡𝑡𝑊</m:t>
                    </m:r>
                  </m:oMath>
                </a14:m>
                <a:endParaRPr lang="en-US" dirty="0"/>
              </a:p>
              <a:p>
                <a:pPr lvl="1"/>
                <a:r>
                  <a:rPr lang="en-US" dirty="0"/>
                  <a:t>Causes</a:t>
                </a:r>
              </a:p>
              <a:p>
                <a:pPr lvl="2"/>
                <a:r>
                  <a:rPr lang="en-US" dirty="0"/>
                  <a:t>Misidentification </a:t>
                </a:r>
              </a:p>
              <a:p>
                <a:pPr lvl="2"/>
                <a:r>
                  <a:rPr lang="en-US" dirty="0"/>
                  <a:t>Out of detector acceptance</a:t>
                </a:r>
              </a:p>
              <a:p>
                <a:pPr lvl="1"/>
                <a:r>
                  <a:rPr lang="en-US" dirty="0"/>
                  <a:t>How to prediction contribution for Run 2?</a:t>
                </a:r>
              </a:p>
            </p:txBody>
          </p:sp>
        </mc:Choice>
        <mc:Fallback>
          <p:sp>
            <p:nvSpPr>
              <p:cNvPr id="16" name="Content Placeholder 1">
                <a:extLst>
                  <a:ext uri="{FF2B5EF4-FFF2-40B4-BE49-F238E27FC236}">
                    <a16:creationId xmlns:a16="http://schemas.microsoft.com/office/drawing/2014/main" id="{5191802F-3937-5C4D-8F26-F5C19757E49C}"/>
                  </a:ext>
                </a:extLst>
              </p:cNvPr>
              <p:cNvSpPr txBox="1">
                <a:spLocks noRot="1" noChangeAspect="1" noMove="1" noResize="1" noEditPoints="1" noAdjustHandles="1" noChangeArrowheads="1" noChangeShapeType="1" noTextEdit="1"/>
              </p:cNvSpPr>
              <p:nvPr/>
            </p:nvSpPr>
            <p:spPr>
              <a:xfrm>
                <a:off x="348343" y="1229480"/>
                <a:ext cx="5081731" cy="5235995"/>
              </a:xfrm>
              <a:prstGeom prst="rect">
                <a:avLst/>
              </a:prstGeom>
              <a:blipFill>
                <a:blip r:embed="rId5"/>
                <a:stretch>
                  <a:fillRect l="-2488" t="-1937"/>
                </a:stretch>
              </a:blipFill>
            </p:spPr>
            <p:txBody>
              <a:bodyPr/>
              <a:lstStyle/>
              <a:p>
                <a:r>
                  <a:rPr lang="en-US">
                    <a:noFill/>
                  </a:rPr>
                  <a:t> </a:t>
                </a:r>
              </a:p>
            </p:txBody>
          </p:sp>
        </mc:Fallback>
      </mc:AlternateContent>
    </p:spTree>
    <p:extLst>
      <p:ext uri="{BB962C8B-B14F-4D97-AF65-F5344CB8AC3E}">
        <p14:creationId xmlns:p14="http://schemas.microsoft.com/office/powerpoint/2010/main" val="36356244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FD6CF4CC-6B95-5E4B-93A0-F08559C2D0F3}"/>
                  </a:ext>
                </a:extLst>
              </p:cNvPr>
              <p:cNvSpPr>
                <a:spLocks noGrp="1"/>
              </p:cNvSpPr>
              <p:nvPr>
                <p:ph idx="1"/>
              </p:nvPr>
            </p:nvSpPr>
            <p:spPr>
              <a:xfrm>
                <a:off x="348343" y="1229480"/>
                <a:ext cx="5081731" cy="5235995"/>
              </a:xfrm>
            </p:spPr>
            <p:txBody>
              <a:bodyPr/>
              <a:lstStyle/>
              <a:p>
                <a:r>
                  <a:rPr lang="en-US" dirty="0"/>
                  <a:t>Standard Model Background</a:t>
                </a:r>
              </a:p>
              <a:p>
                <a:pPr lvl="1"/>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𝑊</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𝑗𝑒𝑡𝑠</m:t>
                    </m:r>
                    <m:r>
                      <a:rPr lang="en-US" b="0" i="1" smtClean="0">
                        <a:latin typeface="Cambria Math" panose="02040503050406030204" pitchFamily="18" charset="0"/>
                      </a:rPr>
                      <m:t>, </m:t>
                    </m:r>
                    <m:r>
                      <a:rPr lang="en-US" b="0" i="1" smtClean="0">
                        <a:latin typeface="Cambria Math" panose="02040503050406030204" pitchFamily="18" charset="0"/>
                      </a:rPr>
                      <m:t>𝑡𝑊</m:t>
                    </m:r>
                    <m:r>
                      <a:rPr lang="en-US" b="0" i="1" smtClean="0">
                        <a:latin typeface="Cambria Math" panose="02040503050406030204" pitchFamily="18" charset="0"/>
                      </a:rPr>
                      <m:t>, </m:t>
                    </m:r>
                    <m:r>
                      <a:rPr lang="en-US" b="0" i="1" smtClean="0">
                        <a:latin typeface="Cambria Math" panose="02040503050406030204" pitchFamily="18" charset="0"/>
                      </a:rPr>
                      <m:t>𝑡𝑡𝑊</m:t>
                    </m:r>
                  </m:oMath>
                </a14:m>
                <a:endParaRPr lang="en-US" dirty="0"/>
              </a:p>
              <a:p>
                <a:pPr lvl="1"/>
                <a:r>
                  <a:rPr lang="en-US" dirty="0"/>
                  <a:t>Causes</a:t>
                </a:r>
              </a:p>
              <a:p>
                <a:pPr lvl="2"/>
                <a:r>
                  <a:rPr lang="en-US" dirty="0"/>
                  <a:t>Misidentification</a:t>
                </a:r>
              </a:p>
              <a:p>
                <a:pPr lvl="2"/>
                <a:r>
                  <a:rPr lang="en-US" dirty="0"/>
                  <a:t>Out of detector acceptance</a:t>
                </a:r>
              </a:p>
              <a:p>
                <a:pPr lvl="1"/>
                <a:r>
                  <a:rPr lang="en-US" dirty="0"/>
                  <a:t>How to prediction contribution for Run 2?</a:t>
                </a:r>
              </a:p>
            </p:txBody>
          </p:sp>
        </mc:Choice>
        <mc:Fallback>
          <p:sp>
            <p:nvSpPr>
              <p:cNvPr id="2" name="Content Placeholder 1">
                <a:extLst>
                  <a:ext uri="{FF2B5EF4-FFF2-40B4-BE49-F238E27FC236}">
                    <a16:creationId xmlns:a16="http://schemas.microsoft.com/office/drawing/2014/main" id="{FD6CF4CC-6B95-5E4B-93A0-F08559C2D0F3}"/>
                  </a:ext>
                </a:extLst>
              </p:cNvPr>
              <p:cNvSpPr>
                <a:spLocks noGrp="1" noRot="1" noChangeAspect="1" noMove="1" noResize="1" noEditPoints="1" noAdjustHandles="1" noChangeArrowheads="1" noChangeShapeType="1" noTextEdit="1"/>
              </p:cNvSpPr>
              <p:nvPr>
                <p:ph idx="1"/>
              </p:nvPr>
            </p:nvSpPr>
            <p:spPr>
              <a:xfrm>
                <a:off x="348343" y="1229480"/>
                <a:ext cx="5081731" cy="5235995"/>
              </a:xfrm>
              <a:blipFill>
                <a:blip r:embed="rId3"/>
                <a:stretch>
                  <a:fillRect l="-2488"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03A5306-63A7-1A48-8D3E-9E7D888411DA}"/>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A7812E32-49DD-864A-A057-7F62E9882895}"/>
              </a:ext>
            </a:extLst>
          </p:cNvPr>
          <p:cNvSpPr>
            <a:spLocks noGrp="1"/>
          </p:cNvSpPr>
          <p:nvPr>
            <p:ph type="ftr" sz="quarter" idx="3"/>
          </p:nvPr>
        </p:nvSpPr>
        <p:spPr>
          <a:xfrm>
            <a:off x="2677300" y="6492880"/>
            <a:ext cx="6837405" cy="365760"/>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67E64EE-0698-4D49-9D89-202C57C9A8D0}"/>
              </a:ext>
            </a:extLst>
          </p:cNvPr>
          <p:cNvSpPr>
            <a:spLocks noGrp="1"/>
          </p:cNvSpPr>
          <p:nvPr>
            <p:ph type="sldNum" sz="quarter" idx="4"/>
          </p:nvPr>
        </p:nvSpPr>
        <p:spPr/>
        <p:txBody>
          <a:bodyPr/>
          <a:lstStyle/>
          <a:p>
            <a:fld id="{4FAB73BC-B049-4115-A692-8D63A059BFB8}" type="slidenum">
              <a:rPr lang="en-US" smtClean="0"/>
              <a:pPr/>
              <a:t>33</a:t>
            </a:fld>
            <a:endParaRPr lang="en-US" dirty="0"/>
          </a:p>
        </p:txBody>
      </p:sp>
      <p:sp>
        <p:nvSpPr>
          <p:cNvPr id="6" name="Title 5">
            <a:extLst>
              <a:ext uri="{FF2B5EF4-FFF2-40B4-BE49-F238E27FC236}">
                <a16:creationId xmlns:a16="http://schemas.microsoft.com/office/drawing/2014/main" id="{021B715B-3362-8242-AF41-2EC919B15DFA}"/>
              </a:ext>
            </a:extLst>
          </p:cNvPr>
          <p:cNvSpPr>
            <a:spLocks noGrp="1"/>
          </p:cNvSpPr>
          <p:nvPr>
            <p:ph type="title"/>
          </p:nvPr>
        </p:nvSpPr>
        <p:spPr/>
        <p:txBody>
          <a:bodyPr/>
          <a:lstStyle/>
          <a:p>
            <a:r>
              <a:rPr lang="en-US" dirty="0"/>
              <a:t>Lost Lepton Background</a:t>
            </a:r>
          </a:p>
        </p:txBody>
      </p:sp>
      <p:pic>
        <p:nvPicPr>
          <p:cNvPr id="8" name="Picture 7">
            <a:extLst>
              <a:ext uri="{FF2B5EF4-FFF2-40B4-BE49-F238E27FC236}">
                <a16:creationId xmlns:a16="http://schemas.microsoft.com/office/drawing/2014/main" id="{B6FFBF1F-6911-A343-949B-CAE48109BDCF}"/>
              </a:ext>
            </a:extLst>
          </p:cNvPr>
          <p:cNvPicPr>
            <a:picLocks noChangeAspect="1"/>
          </p:cNvPicPr>
          <p:nvPr/>
        </p:nvPicPr>
        <p:blipFill>
          <a:blip r:embed="rId4"/>
          <a:stretch>
            <a:fillRect/>
          </a:stretch>
        </p:blipFill>
        <p:spPr>
          <a:xfrm>
            <a:off x="6629400" y="1802251"/>
            <a:ext cx="5081731" cy="3994730"/>
          </a:xfrm>
          <a:prstGeom prst="rect">
            <a:avLst/>
          </a:prstGeom>
        </p:spPr>
      </p:pic>
      <p:pic>
        <p:nvPicPr>
          <p:cNvPr id="15" name="Picture 14">
            <a:extLst>
              <a:ext uri="{FF2B5EF4-FFF2-40B4-BE49-F238E27FC236}">
                <a16:creationId xmlns:a16="http://schemas.microsoft.com/office/drawing/2014/main" id="{5BFFCA44-3B8B-D446-84EB-7C15AC3E2823}"/>
              </a:ext>
            </a:extLst>
          </p:cNvPr>
          <p:cNvPicPr>
            <a:picLocks noChangeAspect="1"/>
          </p:cNvPicPr>
          <p:nvPr/>
        </p:nvPicPr>
        <p:blipFill>
          <a:blip r:embed="rId5"/>
          <a:stretch>
            <a:fillRect/>
          </a:stretch>
        </p:blipFill>
        <p:spPr>
          <a:xfrm>
            <a:off x="9785876" y="8817"/>
            <a:ext cx="1435100" cy="1447800"/>
          </a:xfrm>
          <a:prstGeom prst="rect">
            <a:avLst/>
          </a:prstGeom>
        </p:spPr>
      </p:pic>
      <p:sp>
        <p:nvSpPr>
          <p:cNvPr id="7" name="Oval 6">
            <a:extLst>
              <a:ext uri="{FF2B5EF4-FFF2-40B4-BE49-F238E27FC236}">
                <a16:creationId xmlns:a16="http://schemas.microsoft.com/office/drawing/2014/main" id="{E4D7FDDF-A61F-9247-B8AE-0A5D270C4D1A}"/>
              </a:ext>
            </a:extLst>
          </p:cNvPr>
          <p:cNvSpPr/>
          <p:nvPr/>
        </p:nvSpPr>
        <p:spPr>
          <a:xfrm>
            <a:off x="8672513" y="5057775"/>
            <a:ext cx="3143250" cy="122872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53B5BFA-33DA-8044-BAF1-70B876841904}"/>
              </a:ext>
            </a:extLst>
          </p:cNvPr>
          <p:cNvSpPr txBox="1"/>
          <p:nvPr/>
        </p:nvSpPr>
        <p:spPr>
          <a:xfrm>
            <a:off x="9845938" y="5452433"/>
            <a:ext cx="657488" cy="461665"/>
          </a:xfrm>
          <a:prstGeom prst="rect">
            <a:avLst/>
          </a:prstGeom>
          <a:noFill/>
        </p:spPr>
        <p:txBody>
          <a:bodyPr wrap="none" rtlCol="0">
            <a:spAutoFit/>
          </a:bodyPr>
          <a:lstStyle/>
          <a:p>
            <a:r>
              <a:rPr lang="en-US" sz="2400" dirty="0">
                <a:solidFill>
                  <a:srgbClr val="FF0000"/>
                </a:solidFill>
              </a:rPr>
              <a:t>Jets</a:t>
            </a:r>
          </a:p>
        </p:txBody>
      </p:sp>
      <p:sp>
        <p:nvSpPr>
          <p:cNvPr id="12" name="Oval 11">
            <a:extLst>
              <a:ext uri="{FF2B5EF4-FFF2-40B4-BE49-F238E27FC236}">
                <a16:creationId xmlns:a16="http://schemas.microsoft.com/office/drawing/2014/main" id="{D650383C-18A2-2044-93E2-E6AA6EE7466B}"/>
              </a:ext>
            </a:extLst>
          </p:cNvPr>
          <p:cNvSpPr/>
          <p:nvPr/>
        </p:nvSpPr>
        <p:spPr>
          <a:xfrm>
            <a:off x="10655826" y="1727619"/>
            <a:ext cx="1187831" cy="2301456"/>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TextBox 12">
            <a:extLst>
              <a:ext uri="{FF2B5EF4-FFF2-40B4-BE49-F238E27FC236}">
                <a16:creationId xmlns:a16="http://schemas.microsoft.com/office/drawing/2014/main" id="{F5AD6D71-C1A2-CD4C-96B2-7B14BC96292A}"/>
              </a:ext>
            </a:extLst>
          </p:cNvPr>
          <p:cNvSpPr txBox="1"/>
          <p:nvPr/>
        </p:nvSpPr>
        <p:spPr>
          <a:xfrm>
            <a:off x="10411050" y="3975813"/>
            <a:ext cx="1677382" cy="830997"/>
          </a:xfrm>
          <a:prstGeom prst="rect">
            <a:avLst/>
          </a:prstGeom>
          <a:noFill/>
        </p:spPr>
        <p:txBody>
          <a:bodyPr wrap="none" rtlCol="0">
            <a:spAutoFit/>
          </a:bodyPr>
          <a:lstStyle/>
          <a:p>
            <a:r>
              <a:rPr lang="en-US" sz="2400" dirty="0">
                <a:solidFill>
                  <a:srgbClr val="0070C0"/>
                </a:solidFill>
              </a:rPr>
              <a:t>Missing </a:t>
            </a:r>
          </a:p>
          <a:p>
            <a:r>
              <a:rPr lang="en-US" sz="2400" dirty="0">
                <a:solidFill>
                  <a:srgbClr val="0070C0"/>
                </a:solidFill>
              </a:rPr>
              <a:t>Momentum</a:t>
            </a:r>
          </a:p>
        </p:txBody>
      </p:sp>
    </p:spTree>
    <p:extLst>
      <p:ext uri="{BB962C8B-B14F-4D97-AF65-F5344CB8AC3E}">
        <p14:creationId xmlns:p14="http://schemas.microsoft.com/office/powerpoint/2010/main" val="2028745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3BF48F3-23D8-0942-A9DA-2F91A48E4A06}"/>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10B5537C-EF61-4349-9419-65CA209B8954}"/>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49A7E8A7-71FD-574F-9D59-86BD603F6D47}"/>
              </a:ext>
            </a:extLst>
          </p:cNvPr>
          <p:cNvSpPr>
            <a:spLocks noGrp="1"/>
          </p:cNvSpPr>
          <p:nvPr>
            <p:ph type="sldNum" sz="quarter" idx="4"/>
          </p:nvPr>
        </p:nvSpPr>
        <p:spPr/>
        <p:txBody>
          <a:bodyPr/>
          <a:lstStyle/>
          <a:p>
            <a:fld id="{4FAB73BC-B049-4115-A692-8D63A059BFB8}" type="slidenum">
              <a:rPr lang="en-US" smtClean="0"/>
              <a:pPr/>
              <a:t>34</a:t>
            </a:fld>
            <a:endParaRPr lang="en-US" dirty="0"/>
          </a:p>
        </p:txBody>
      </p:sp>
      <p:sp>
        <p:nvSpPr>
          <p:cNvPr id="6" name="Title 5">
            <a:extLst>
              <a:ext uri="{FF2B5EF4-FFF2-40B4-BE49-F238E27FC236}">
                <a16:creationId xmlns:a16="http://schemas.microsoft.com/office/drawing/2014/main" id="{1BD2265E-A39E-E146-9DFE-DD892B7E1B6D}"/>
              </a:ext>
            </a:extLst>
          </p:cNvPr>
          <p:cNvSpPr>
            <a:spLocks noGrp="1"/>
          </p:cNvSpPr>
          <p:nvPr>
            <p:ph type="title"/>
          </p:nvPr>
        </p:nvSpPr>
        <p:spPr/>
        <p:txBody>
          <a:bodyPr/>
          <a:lstStyle/>
          <a:p>
            <a:r>
              <a:rPr lang="en-US" dirty="0"/>
              <a:t>Compare Inclusive Regions</a:t>
            </a:r>
          </a:p>
        </p:txBody>
      </p:sp>
      <p:pic>
        <p:nvPicPr>
          <p:cNvPr id="8" name="Picture 7">
            <a:extLst>
              <a:ext uri="{FF2B5EF4-FFF2-40B4-BE49-F238E27FC236}">
                <a16:creationId xmlns:a16="http://schemas.microsoft.com/office/drawing/2014/main" id="{15537E59-93A7-A447-9BED-B5B71D142509}"/>
              </a:ext>
            </a:extLst>
          </p:cNvPr>
          <p:cNvPicPr>
            <a:picLocks noChangeAspect="1"/>
          </p:cNvPicPr>
          <p:nvPr/>
        </p:nvPicPr>
        <p:blipFill>
          <a:blip r:embed="rId2"/>
          <a:stretch>
            <a:fillRect/>
          </a:stretch>
        </p:blipFill>
        <p:spPr>
          <a:xfrm rot="5400000">
            <a:off x="379775" y="1040934"/>
            <a:ext cx="5211209" cy="5431536"/>
          </a:xfrm>
          <a:prstGeom prst="rect">
            <a:avLst/>
          </a:prstGeom>
        </p:spPr>
      </p:pic>
      <p:pic>
        <p:nvPicPr>
          <p:cNvPr id="10" name="Picture 9">
            <a:extLst>
              <a:ext uri="{FF2B5EF4-FFF2-40B4-BE49-F238E27FC236}">
                <a16:creationId xmlns:a16="http://schemas.microsoft.com/office/drawing/2014/main" id="{AA5531D5-019F-5848-980C-3E1D6A80EBC5}"/>
              </a:ext>
            </a:extLst>
          </p:cNvPr>
          <p:cNvPicPr>
            <a:picLocks noChangeAspect="1"/>
          </p:cNvPicPr>
          <p:nvPr/>
        </p:nvPicPr>
        <p:blipFill>
          <a:blip r:embed="rId3"/>
          <a:stretch>
            <a:fillRect/>
          </a:stretch>
        </p:blipFill>
        <p:spPr>
          <a:xfrm rot="5400000">
            <a:off x="5811388" y="1036173"/>
            <a:ext cx="5214881" cy="5435363"/>
          </a:xfrm>
          <a:prstGeom prst="rect">
            <a:avLst/>
          </a:prstGeom>
        </p:spPr>
      </p:pic>
      <p:sp>
        <p:nvSpPr>
          <p:cNvPr id="9" name="Rectangle 8">
            <a:extLst>
              <a:ext uri="{FF2B5EF4-FFF2-40B4-BE49-F238E27FC236}">
                <a16:creationId xmlns:a16="http://schemas.microsoft.com/office/drawing/2014/main" id="{FEFE5EBB-C4B9-0844-8EF7-5803EFACC701}"/>
              </a:ext>
            </a:extLst>
          </p:cNvPr>
          <p:cNvSpPr/>
          <p:nvPr/>
        </p:nvSpPr>
        <p:spPr>
          <a:xfrm>
            <a:off x="4636612" y="6043613"/>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27A7255-D67F-4C43-98CF-FB4DFEEDE79D}"/>
              </a:ext>
            </a:extLst>
          </p:cNvPr>
          <p:cNvSpPr/>
          <p:nvPr/>
        </p:nvSpPr>
        <p:spPr>
          <a:xfrm>
            <a:off x="10082436" y="6048630"/>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D3D27B-661F-E344-84E6-788215FF085F}"/>
              </a:ext>
            </a:extLst>
          </p:cNvPr>
          <p:cNvSpPr/>
          <p:nvPr/>
        </p:nvSpPr>
        <p:spPr>
          <a:xfrm>
            <a:off x="1319860" y="2400555"/>
            <a:ext cx="1109016"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9A83014-6A3E-9F47-A00C-D85CE40C11D7}"/>
              </a:ext>
            </a:extLst>
          </p:cNvPr>
          <p:cNvSpPr/>
          <p:nvPr/>
        </p:nvSpPr>
        <p:spPr>
          <a:xfrm>
            <a:off x="6751397" y="2278717"/>
            <a:ext cx="1109016"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648871C-9C0D-1F44-873F-7118261AFEF0}"/>
                  </a:ext>
                </a:extLst>
              </p:cNvPr>
              <p:cNvSpPr txBox="1"/>
              <p:nvPr/>
            </p:nvSpPr>
            <p:spPr>
              <a:xfrm>
                <a:off x="4268998" y="6010222"/>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7" name="TextBox 6">
                <a:extLst>
                  <a:ext uri="{FF2B5EF4-FFF2-40B4-BE49-F238E27FC236}">
                    <a16:creationId xmlns:a16="http://schemas.microsoft.com/office/drawing/2014/main" id="{1648871C-9C0D-1F44-873F-7118261AFEF0}"/>
                  </a:ext>
                </a:extLst>
              </p:cNvPr>
              <p:cNvSpPr txBox="1">
                <a:spLocks noRot="1" noChangeAspect="1" noMove="1" noResize="1" noEditPoints="1" noAdjustHandles="1" noChangeArrowheads="1" noChangeShapeType="1" noTextEdit="1"/>
              </p:cNvSpPr>
              <p:nvPr/>
            </p:nvSpPr>
            <p:spPr>
              <a:xfrm>
                <a:off x="4268998" y="6010222"/>
                <a:ext cx="763799" cy="384464"/>
              </a:xfrm>
              <a:prstGeom prst="rect">
                <a:avLst/>
              </a:prstGeom>
              <a:blipFill>
                <a:blip r:embed="rId4"/>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BCC6E1D-FAB4-0F47-8E06-336F5AFFED80}"/>
                  </a:ext>
                </a:extLst>
              </p:cNvPr>
              <p:cNvSpPr txBox="1"/>
              <p:nvPr/>
            </p:nvSpPr>
            <p:spPr>
              <a:xfrm>
                <a:off x="9707997" y="6010222"/>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4" name="TextBox 13">
                <a:extLst>
                  <a:ext uri="{FF2B5EF4-FFF2-40B4-BE49-F238E27FC236}">
                    <a16:creationId xmlns:a16="http://schemas.microsoft.com/office/drawing/2014/main" id="{5BCC6E1D-FAB4-0F47-8E06-336F5AFFED80}"/>
                  </a:ext>
                </a:extLst>
              </p:cNvPr>
              <p:cNvSpPr txBox="1">
                <a:spLocks noRot="1" noChangeAspect="1" noMove="1" noResize="1" noEditPoints="1" noAdjustHandles="1" noChangeArrowheads="1" noChangeShapeType="1" noTextEdit="1"/>
              </p:cNvSpPr>
              <p:nvPr/>
            </p:nvSpPr>
            <p:spPr>
              <a:xfrm>
                <a:off x="9707997" y="6010222"/>
                <a:ext cx="763799" cy="384464"/>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19471742-D451-A942-99D3-14B59CF57D1D}"/>
                  </a:ext>
                </a:extLst>
              </p:cNvPr>
              <p:cNvSpPr txBox="1"/>
              <p:nvPr/>
            </p:nvSpPr>
            <p:spPr>
              <a:xfrm>
                <a:off x="1414852" y="4034477"/>
                <a:ext cx="3288464" cy="400110"/>
              </a:xfrm>
              <a:prstGeom prst="rect">
                <a:avLst/>
              </a:prstGeom>
              <a:noFill/>
            </p:spPr>
            <p:txBody>
              <a:bodyPr wrap="none" rtlCol="0">
                <a:spAutoFit/>
              </a:bodyPr>
              <a:lstStyle/>
              <a:p>
                <a:r>
                  <a:rPr lang="en-US" sz="2000" dirty="0">
                    <a:solidFill>
                      <a:srgbClr val="FF0000"/>
                    </a:solidFill>
                  </a:rPr>
                  <a:t>Run 2 Low </a:t>
                </a:r>
                <a14:m>
                  <m:oMath xmlns:m="http://schemas.openxmlformats.org/officeDocument/2006/math">
                    <m:r>
                      <m:rPr>
                        <m:sty m:val="p"/>
                      </m:rPr>
                      <a:rPr lang="en-US" sz="2000">
                        <a:solidFill>
                          <a:srgbClr val="FF0000"/>
                        </a:solidFill>
                        <a:latin typeface="Cambria Math" panose="02040503050406030204" pitchFamily="18" charset="0"/>
                      </a:rPr>
                      <m:t>Δ</m:t>
                    </m:r>
                    <m:r>
                      <a:rPr lang="en-US" sz="2000" i="1">
                        <a:solidFill>
                          <a:srgbClr val="FF0000"/>
                        </a:solidFill>
                        <a:latin typeface="Cambria Math" panose="02040503050406030204" pitchFamily="18" charset="0"/>
                      </a:rPr>
                      <m:t>𝑚</m:t>
                    </m:r>
                  </m:oMath>
                </a14:m>
                <a:r>
                  <a:rPr lang="en-US" sz="2000" dirty="0">
                    <a:solidFill>
                      <a:srgbClr val="FF0000"/>
                    </a:solidFill>
                  </a:rPr>
                  <a:t> Control Region</a:t>
                </a:r>
              </a:p>
            </p:txBody>
          </p:sp>
        </mc:Choice>
        <mc:Fallback>
          <p:sp>
            <p:nvSpPr>
              <p:cNvPr id="15" name="TextBox 14">
                <a:extLst>
                  <a:ext uri="{FF2B5EF4-FFF2-40B4-BE49-F238E27FC236}">
                    <a16:creationId xmlns:a16="http://schemas.microsoft.com/office/drawing/2014/main" id="{19471742-D451-A942-99D3-14B59CF57D1D}"/>
                  </a:ext>
                </a:extLst>
              </p:cNvPr>
              <p:cNvSpPr txBox="1">
                <a:spLocks noRot="1" noChangeAspect="1" noMove="1" noResize="1" noEditPoints="1" noAdjustHandles="1" noChangeArrowheads="1" noChangeShapeType="1" noTextEdit="1"/>
              </p:cNvSpPr>
              <p:nvPr/>
            </p:nvSpPr>
            <p:spPr>
              <a:xfrm>
                <a:off x="1414852" y="4034477"/>
                <a:ext cx="3288464" cy="400110"/>
              </a:xfrm>
              <a:prstGeom prst="rect">
                <a:avLst/>
              </a:prstGeom>
              <a:blipFill>
                <a:blip r:embed="rId6"/>
                <a:stretch>
                  <a:fillRect l="-1538" t="-9375" r="-769" b="-25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E698D36-1507-204F-B7D2-19AAEED0918E}"/>
                  </a:ext>
                </a:extLst>
              </p:cNvPr>
              <p:cNvSpPr txBox="1"/>
              <p:nvPr/>
            </p:nvSpPr>
            <p:spPr>
              <a:xfrm>
                <a:off x="6773829" y="4034477"/>
                <a:ext cx="3339184" cy="400110"/>
              </a:xfrm>
              <a:prstGeom prst="rect">
                <a:avLst/>
              </a:prstGeom>
              <a:noFill/>
            </p:spPr>
            <p:txBody>
              <a:bodyPr wrap="none" rtlCol="0">
                <a:spAutoFit/>
              </a:bodyPr>
              <a:lstStyle/>
              <a:p>
                <a:r>
                  <a:rPr lang="en-US" sz="2000" dirty="0">
                    <a:solidFill>
                      <a:srgbClr val="FF0000"/>
                    </a:solidFill>
                  </a:rPr>
                  <a:t>Run 2 High </a:t>
                </a:r>
                <a14:m>
                  <m:oMath xmlns:m="http://schemas.openxmlformats.org/officeDocument/2006/math">
                    <m:r>
                      <m:rPr>
                        <m:sty m:val="p"/>
                      </m:rPr>
                      <a:rPr lang="en-US" sz="2000">
                        <a:solidFill>
                          <a:srgbClr val="FF0000"/>
                        </a:solidFill>
                        <a:latin typeface="Cambria Math" panose="02040503050406030204" pitchFamily="18" charset="0"/>
                      </a:rPr>
                      <m:t>Δ</m:t>
                    </m:r>
                    <m:r>
                      <a:rPr lang="en-US" sz="2000" i="1">
                        <a:solidFill>
                          <a:srgbClr val="FF0000"/>
                        </a:solidFill>
                        <a:latin typeface="Cambria Math" panose="02040503050406030204" pitchFamily="18" charset="0"/>
                      </a:rPr>
                      <m:t>𝑚</m:t>
                    </m:r>
                  </m:oMath>
                </a14:m>
                <a:r>
                  <a:rPr lang="en-US" sz="2000" dirty="0">
                    <a:solidFill>
                      <a:srgbClr val="FF0000"/>
                    </a:solidFill>
                  </a:rPr>
                  <a:t> Control Region</a:t>
                </a:r>
              </a:p>
            </p:txBody>
          </p:sp>
        </mc:Choice>
        <mc:Fallback>
          <p:sp>
            <p:nvSpPr>
              <p:cNvPr id="16" name="TextBox 15">
                <a:extLst>
                  <a:ext uri="{FF2B5EF4-FFF2-40B4-BE49-F238E27FC236}">
                    <a16:creationId xmlns:a16="http://schemas.microsoft.com/office/drawing/2014/main" id="{2E698D36-1507-204F-B7D2-19AAEED0918E}"/>
                  </a:ext>
                </a:extLst>
              </p:cNvPr>
              <p:cNvSpPr txBox="1">
                <a:spLocks noRot="1" noChangeAspect="1" noMove="1" noResize="1" noEditPoints="1" noAdjustHandles="1" noChangeArrowheads="1" noChangeShapeType="1" noTextEdit="1"/>
              </p:cNvSpPr>
              <p:nvPr/>
            </p:nvSpPr>
            <p:spPr>
              <a:xfrm>
                <a:off x="6773829" y="4034477"/>
                <a:ext cx="3339184" cy="400110"/>
              </a:xfrm>
              <a:prstGeom prst="rect">
                <a:avLst/>
              </a:prstGeom>
              <a:blipFill>
                <a:blip r:embed="rId7"/>
                <a:stretch>
                  <a:fillRect l="-1515" t="-9375" r="-758" b="-25000"/>
                </a:stretch>
              </a:blipFill>
            </p:spPr>
            <p:txBody>
              <a:bodyPr/>
              <a:lstStyle/>
              <a:p>
                <a:r>
                  <a:rPr lang="en-US">
                    <a:noFill/>
                  </a:rPr>
                  <a:t> </a:t>
                </a:r>
              </a:p>
            </p:txBody>
          </p:sp>
        </mc:Fallback>
      </mc:AlternateContent>
    </p:spTree>
    <p:extLst>
      <p:ext uri="{BB962C8B-B14F-4D97-AF65-F5344CB8AC3E}">
        <p14:creationId xmlns:p14="http://schemas.microsoft.com/office/powerpoint/2010/main" val="3183405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94AF6F1-21D7-844D-A27C-09103E740D79}"/>
                  </a:ext>
                </a:extLst>
              </p:cNvPr>
              <p:cNvSpPr>
                <a:spLocks noGrp="1"/>
              </p:cNvSpPr>
              <p:nvPr>
                <p:ph idx="1"/>
              </p:nvPr>
            </p:nvSpPr>
            <p:spPr/>
            <p:txBody>
              <a:bodyPr/>
              <a:lstStyle/>
              <a:p>
                <a:r>
                  <a:rPr lang="en-US" dirty="0"/>
                  <a:t>LL Contribution</a:t>
                </a:r>
              </a:p>
              <a:p>
                <a:pPr lvl="1"/>
                <a:r>
                  <a:rPr lang="en-US" dirty="0"/>
                  <a:t>Control region (CR):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𝑙𝑒𝑝</m:t>
                        </m:r>
                      </m:sub>
                    </m:sSub>
                    <m:r>
                      <a:rPr lang="en-US" b="0" i="1" smtClean="0">
                        <a:latin typeface="Cambria Math" panose="02040503050406030204" pitchFamily="18" charset="0"/>
                      </a:rPr>
                      <m:t>=1,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𝑇</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𝑙</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e>
                    </m:d>
                    <m:r>
                      <a:rPr lang="en-US" b="0" i="1" smtClean="0">
                        <a:latin typeface="Cambria Math" panose="02040503050406030204" pitchFamily="18" charset="0"/>
                      </a:rPr>
                      <m:t>&lt;100</m:t>
                    </m:r>
                  </m:oMath>
                </a14:m>
                <a:r>
                  <a:rPr lang="en-US" dirty="0"/>
                  <a:t> GeV</a:t>
                </a:r>
              </a:p>
              <a:p>
                <a:pPr lvl="1"/>
                <a:r>
                  <a:rPr lang="en-US" dirty="0"/>
                  <a:t>Search region (SR):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𝑙𝑒𝑝</m:t>
                        </m:r>
                      </m:sub>
                    </m:sSub>
                    <m:r>
                      <a:rPr lang="en-US" i="1">
                        <a:latin typeface="Cambria Math" panose="02040503050406030204" pitchFamily="18" charset="0"/>
                      </a:rPr>
                      <m:t>=</m:t>
                    </m:r>
                    <m:r>
                      <a:rPr lang="en-US" b="0" i="1" smtClean="0">
                        <a:latin typeface="Cambria Math" panose="02040503050406030204" pitchFamily="18" charset="0"/>
                      </a:rPr>
                      <m:t>0</m:t>
                    </m:r>
                  </m:oMath>
                </a14:m>
                <a:endParaRPr lang="en-US" dirty="0"/>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𝑝𝑟𝑒𝑑</m:t>
                        </m:r>
                      </m:sub>
                      <m:sup>
                        <m:r>
                          <a:rPr lang="en-US" b="0" i="1" smtClean="0">
                            <a:latin typeface="Cambria Math" panose="02040503050406030204" pitchFamily="18" charset="0"/>
                          </a:rPr>
                          <m:t>𝐿𝐿</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Sub>
                        <m:r>
                          <a:rPr lang="en-US" b="0" i="1" smtClean="0">
                            <a:latin typeface="Cambria Math" panose="02040503050406030204" pitchFamily="18" charset="0"/>
                          </a:rPr>
                          <m:t>(0</m:t>
                        </m:r>
                        <m:r>
                          <a:rPr lang="en-US" b="0" i="1" smtClean="0">
                            <a:latin typeface="Cambria Math" panose="02040503050406030204" pitchFamily="18" charset="0"/>
                          </a:rPr>
                          <m:t>𝑙</m:t>
                        </m:r>
                        <m:r>
                          <a:rPr lang="en-US" b="0" i="1" smtClean="0">
                            <a:latin typeface="Cambria Math" panose="02040503050406030204" pitchFamily="18" charset="0"/>
                          </a:rPr>
                          <m:t>)</m:t>
                        </m:r>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Sub>
                        <m:r>
                          <a:rPr lang="en-US" b="0" i="1" smtClean="0">
                            <a:latin typeface="Cambria Math" panose="02040503050406030204" pitchFamily="18" charset="0"/>
                          </a:rPr>
                          <m:t>(1</m:t>
                        </m:r>
                        <m:r>
                          <a:rPr lang="en-US" b="0" i="1" smtClean="0">
                            <a:latin typeface="Cambria Math" panose="02040503050406030204" pitchFamily="18" charset="0"/>
                          </a:rPr>
                          <m:t>𝑙</m:t>
                        </m:r>
                        <m:r>
                          <a:rPr lang="en-US" b="0" i="1" smtClean="0">
                            <a:latin typeface="Cambria Math" panose="02040503050406030204" pitchFamily="18" charset="0"/>
                          </a:rPr>
                          <m:t>)</m:t>
                        </m:r>
                      </m:den>
                    </m:f>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𝑑𝑎𝑡𝑎</m:t>
                        </m:r>
                      </m:sub>
                    </m:sSub>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𝑙</m:t>
                    </m:r>
                    <m:r>
                      <a:rPr lang="en-US" b="0" i="1" smtClean="0">
                        <a:latin typeface="Cambria Math" panose="02040503050406030204" pitchFamily="18" charset="0"/>
                        <a:ea typeface="Cambria Math" panose="02040503050406030204" pitchFamily="18" charset="0"/>
                      </a:rPr>
                      <m:t>)</m:t>
                    </m:r>
                  </m:oMath>
                </a14:m>
                <a:endParaRPr lang="en-US" dirty="0"/>
              </a:p>
              <a:p>
                <a:pPr lvl="1"/>
                <a:endParaRPr lang="en-US" dirty="0"/>
              </a:p>
              <a:p>
                <a:pPr lvl="1"/>
                <a:endParaRPr lang="en-US" dirty="0"/>
              </a:p>
              <a:p>
                <a:pPr marL="150872" lvl="1" indent="0">
                  <a:buNone/>
                </a:pPr>
                <a:endParaRPr lang="en-US" b="0" i="1" dirty="0">
                  <a:latin typeface="Cambria Math" panose="02040503050406030204" pitchFamily="18" charset="0"/>
                </a:endParaRPr>
              </a:p>
            </p:txBody>
          </p:sp>
        </mc:Choice>
        <mc:Fallback>
          <p:sp>
            <p:nvSpPr>
              <p:cNvPr id="2" name="Content Placeholder 1">
                <a:extLst>
                  <a:ext uri="{FF2B5EF4-FFF2-40B4-BE49-F238E27FC236}">
                    <a16:creationId xmlns:a16="http://schemas.microsoft.com/office/drawing/2014/main" id="{294AF6F1-21D7-844D-A27C-09103E740D79}"/>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ED36875-83DC-0A47-B277-45A3E04AEDE0}"/>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543150B5-DF8F-1849-98F6-5C57A7110638}"/>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1EC7C45D-22CD-764A-BFA4-1316698EB5DE}"/>
              </a:ext>
            </a:extLst>
          </p:cNvPr>
          <p:cNvSpPr>
            <a:spLocks noGrp="1"/>
          </p:cNvSpPr>
          <p:nvPr>
            <p:ph type="sldNum" sz="quarter" idx="4"/>
          </p:nvPr>
        </p:nvSpPr>
        <p:spPr/>
        <p:txBody>
          <a:bodyPr/>
          <a:lstStyle/>
          <a:p>
            <a:fld id="{4FAB73BC-B049-4115-A692-8D63A059BFB8}" type="slidenum">
              <a:rPr lang="en-US" smtClean="0"/>
              <a:pPr/>
              <a:t>35</a:t>
            </a:fld>
            <a:endParaRPr lang="en-US" dirty="0"/>
          </a:p>
        </p:txBody>
      </p:sp>
      <p:sp>
        <p:nvSpPr>
          <p:cNvPr id="6" name="Title 5">
            <a:extLst>
              <a:ext uri="{FF2B5EF4-FFF2-40B4-BE49-F238E27FC236}">
                <a16:creationId xmlns:a16="http://schemas.microsoft.com/office/drawing/2014/main" id="{60892B3B-2F7E-9641-8925-A1DC2F840D34}"/>
              </a:ext>
            </a:extLst>
          </p:cNvPr>
          <p:cNvSpPr>
            <a:spLocks noGrp="1"/>
          </p:cNvSpPr>
          <p:nvPr>
            <p:ph type="title"/>
          </p:nvPr>
        </p:nvSpPr>
        <p:spPr/>
        <p:txBody>
          <a:bodyPr/>
          <a:lstStyle/>
          <a:p>
            <a:r>
              <a:rPr lang="en-US" dirty="0"/>
              <a:t>Transfer Factor Methods</a:t>
            </a:r>
          </a:p>
        </p:txBody>
      </p:sp>
      <p:sp>
        <p:nvSpPr>
          <p:cNvPr id="7" name="Left Brace 6">
            <a:extLst>
              <a:ext uri="{FF2B5EF4-FFF2-40B4-BE49-F238E27FC236}">
                <a16:creationId xmlns:a16="http://schemas.microsoft.com/office/drawing/2014/main" id="{C972BC11-05F4-874E-8AF8-1985357AFC37}"/>
              </a:ext>
            </a:extLst>
          </p:cNvPr>
          <p:cNvSpPr/>
          <p:nvPr/>
        </p:nvSpPr>
        <p:spPr>
          <a:xfrm rot="16200000">
            <a:off x="2048695" y="2800395"/>
            <a:ext cx="304800" cy="952409"/>
          </a:xfrm>
          <a:prstGeom prst="lef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E2819CED-952E-3F49-BA78-9E6769DADC4C}"/>
              </a:ext>
            </a:extLst>
          </p:cNvPr>
          <p:cNvSpPr txBox="1"/>
          <p:nvPr/>
        </p:nvSpPr>
        <p:spPr>
          <a:xfrm>
            <a:off x="1413123" y="3429000"/>
            <a:ext cx="1575944" cy="369332"/>
          </a:xfrm>
          <a:prstGeom prst="rect">
            <a:avLst/>
          </a:prstGeom>
          <a:noFill/>
        </p:spPr>
        <p:txBody>
          <a:bodyPr wrap="none" rtlCol="0">
            <a:spAutoFit/>
          </a:bodyPr>
          <a:lstStyle/>
          <a:p>
            <a:r>
              <a:rPr lang="en-US" dirty="0"/>
              <a:t>Transfer Factor</a:t>
            </a:r>
          </a:p>
        </p:txBody>
      </p:sp>
      <p:pic>
        <p:nvPicPr>
          <p:cNvPr id="12" name="Picture 11">
            <a:extLst>
              <a:ext uri="{FF2B5EF4-FFF2-40B4-BE49-F238E27FC236}">
                <a16:creationId xmlns:a16="http://schemas.microsoft.com/office/drawing/2014/main" id="{EA327B78-1549-A04A-87D2-AA31A428FE82}"/>
              </a:ext>
            </a:extLst>
          </p:cNvPr>
          <p:cNvPicPr>
            <a:picLocks noChangeAspect="1"/>
          </p:cNvPicPr>
          <p:nvPr/>
        </p:nvPicPr>
        <p:blipFill>
          <a:blip r:embed="rId3"/>
          <a:stretch>
            <a:fillRect/>
          </a:stretch>
        </p:blipFill>
        <p:spPr>
          <a:xfrm rot="5400000">
            <a:off x="6263532" y="1055254"/>
            <a:ext cx="4375916" cy="6444529"/>
          </a:xfrm>
          <a:prstGeom prst="rect">
            <a:avLst/>
          </a:prstGeom>
        </p:spPr>
      </p:pic>
    </p:spTree>
    <p:extLst>
      <p:ext uri="{BB962C8B-B14F-4D97-AF65-F5344CB8AC3E}">
        <p14:creationId xmlns:p14="http://schemas.microsoft.com/office/powerpoint/2010/main" val="1470020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8A6CC0C-351C-9C4A-81C3-467FCEDD0CD7}"/>
              </a:ext>
            </a:extLst>
          </p:cNvPr>
          <p:cNvPicPr>
            <a:picLocks noGrp="1" noChangeAspect="1"/>
          </p:cNvPicPr>
          <p:nvPr>
            <p:ph idx="1"/>
          </p:nvPr>
        </p:nvPicPr>
        <p:blipFill>
          <a:blip r:embed="rId3"/>
          <a:stretch>
            <a:fillRect/>
          </a:stretch>
        </p:blipFill>
        <p:spPr>
          <a:xfrm rot="5400000">
            <a:off x="448239" y="995905"/>
            <a:ext cx="4966480" cy="5176460"/>
          </a:xfrm>
        </p:spPr>
      </p:pic>
      <p:sp>
        <p:nvSpPr>
          <p:cNvPr id="3" name="Date Placeholder 2">
            <a:extLst>
              <a:ext uri="{FF2B5EF4-FFF2-40B4-BE49-F238E27FC236}">
                <a16:creationId xmlns:a16="http://schemas.microsoft.com/office/drawing/2014/main" id="{A5D173B4-A797-314A-A97D-D81C0012F5A4}"/>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DDD5DD67-5A80-F841-8644-EF98507614DE}"/>
              </a:ext>
            </a:extLst>
          </p:cNvPr>
          <p:cNvSpPr>
            <a:spLocks noGrp="1"/>
          </p:cNvSpPr>
          <p:nvPr>
            <p:ph type="ftr" sz="quarter" idx="3"/>
          </p:nvPr>
        </p:nvSpPr>
        <p:spPr>
          <a:xfrm>
            <a:off x="2677300" y="6492881"/>
            <a:ext cx="6837405" cy="365125"/>
          </a:xfrm>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EA6D4D7-6713-A648-8E82-61FCFDDF30D4}"/>
              </a:ext>
            </a:extLst>
          </p:cNvPr>
          <p:cNvSpPr>
            <a:spLocks noGrp="1"/>
          </p:cNvSpPr>
          <p:nvPr>
            <p:ph type="sldNum" sz="quarter" idx="4"/>
          </p:nvPr>
        </p:nvSpPr>
        <p:spPr/>
        <p:txBody>
          <a:bodyPr/>
          <a:lstStyle/>
          <a:p>
            <a:fld id="{4FAB73BC-B049-4115-A692-8D63A059BFB8}" type="slidenum">
              <a:rPr lang="en-US" smtClean="0"/>
              <a:pPr/>
              <a:t>36</a:t>
            </a:fld>
            <a:endParaRPr lang="en-US" dirty="0"/>
          </a:p>
        </p:txBody>
      </p:sp>
      <p:sp>
        <p:nvSpPr>
          <p:cNvPr id="6" name="Title 5">
            <a:extLst>
              <a:ext uri="{FF2B5EF4-FFF2-40B4-BE49-F238E27FC236}">
                <a16:creationId xmlns:a16="http://schemas.microsoft.com/office/drawing/2014/main" id="{33DF15D1-C89C-734D-B987-A2EA69F01300}"/>
              </a:ext>
            </a:extLst>
          </p:cNvPr>
          <p:cNvSpPr>
            <a:spLocks noGrp="1"/>
          </p:cNvSpPr>
          <p:nvPr>
            <p:ph type="title"/>
          </p:nvPr>
        </p:nvSpPr>
        <p:spPr/>
        <p:txBody>
          <a:bodyPr/>
          <a:lstStyle/>
          <a:p>
            <a:r>
              <a:rPr lang="en-US" dirty="0"/>
              <a:t>Example LL Control Region Comparison</a:t>
            </a:r>
          </a:p>
        </p:txBody>
      </p:sp>
      <p:pic>
        <p:nvPicPr>
          <p:cNvPr id="10" name="Picture 9">
            <a:extLst>
              <a:ext uri="{FF2B5EF4-FFF2-40B4-BE49-F238E27FC236}">
                <a16:creationId xmlns:a16="http://schemas.microsoft.com/office/drawing/2014/main" id="{406E3E90-99DA-FB4B-BCC8-5D1472AD6958}"/>
              </a:ext>
            </a:extLst>
          </p:cNvPr>
          <p:cNvPicPr>
            <a:picLocks noChangeAspect="1"/>
          </p:cNvPicPr>
          <p:nvPr/>
        </p:nvPicPr>
        <p:blipFill>
          <a:blip r:embed="rId4"/>
          <a:stretch>
            <a:fillRect/>
          </a:stretch>
        </p:blipFill>
        <p:spPr>
          <a:xfrm rot="5400000">
            <a:off x="5808506" y="995905"/>
            <a:ext cx="4966480" cy="5176460"/>
          </a:xfrm>
          <a:prstGeom prst="rect">
            <a:avLst/>
          </a:prstGeom>
        </p:spPr>
      </p:pic>
      <p:sp>
        <p:nvSpPr>
          <p:cNvPr id="11" name="Rectangle 10">
            <a:extLst>
              <a:ext uri="{FF2B5EF4-FFF2-40B4-BE49-F238E27FC236}">
                <a16:creationId xmlns:a16="http://schemas.microsoft.com/office/drawing/2014/main" id="{FA54F8FC-FD75-2C4A-BB40-54CAAFE1B422}"/>
              </a:ext>
            </a:extLst>
          </p:cNvPr>
          <p:cNvSpPr/>
          <p:nvPr/>
        </p:nvSpPr>
        <p:spPr>
          <a:xfrm>
            <a:off x="4484851" y="5734178"/>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837961A-5181-294B-8EAB-AF52839D134F}"/>
                  </a:ext>
                </a:extLst>
              </p:cNvPr>
              <p:cNvSpPr txBox="1"/>
              <p:nvPr/>
            </p:nvSpPr>
            <p:spPr>
              <a:xfrm>
                <a:off x="4117237" y="5700787"/>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3" name="TextBox 12">
                <a:extLst>
                  <a:ext uri="{FF2B5EF4-FFF2-40B4-BE49-F238E27FC236}">
                    <a16:creationId xmlns:a16="http://schemas.microsoft.com/office/drawing/2014/main" id="{1837961A-5181-294B-8EAB-AF52839D134F}"/>
                  </a:ext>
                </a:extLst>
              </p:cNvPr>
              <p:cNvSpPr txBox="1">
                <a:spLocks noRot="1" noChangeAspect="1" noMove="1" noResize="1" noEditPoints="1" noAdjustHandles="1" noChangeArrowheads="1" noChangeShapeType="1" noTextEdit="1"/>
              </p:cNvSpPr>
              <p:nvPr/>
            </p:nvSpPr>
            <p:spPr>
              <a:xfrm>
                <a:off x="4117237" y="5700787"/>
                <a:ext cx="763799" cy="384464"/>
              </a:xfrm>
              <a:prstGeom prst="rect">
                <a:avLst/>
              </a:prstGeom>
              <a:blipFill>
                <a:blip r:embed="rId5"/>
                <a:stretch>
                  <a:fillRect b="-6452"/>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530A7361-553D-5344-A6B2-77228C481A51}"/>
              </a:ext>
            </a:extLst>
          </p:cNvPr>
          <p:cNvSpPr/>
          <p:nvPr/>
        </p:nvSpPr>
        <p:spPr>
          <a:xfrm>
            <a:off x="9845118" y="5767569"/>
            <a:ext cx="306863" cy="3176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34DAC536-9622-8049-B37F-BCC1C64FBEF5}"/>
                  </a:ext>
                </a:extLst>
              </p:cNvPr>
              <p:cNvSpPr txBox="1"/>
              <p:nvPr/>
            </p:nvSpPr>
            <p:spPr>
              <a:xfrm>
                <a:off x="9477504" y="5734178"/>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7" name="TextBox 16">
                <a:extLst>
                  <a:ext uri="{FF2B5EF4-FFF2-40B4-BE49-F238E27FC236}">
                    <a16:creationId xmlns:a16="http://schemas.microsoft.com/office/drawing/2014/main" id="{34DAC536-9622-8049-B37F-BCC1C64FBEF5}"/>
                  </a:ext>
                </a:extLst>
              </p:cNvPr>
              <p:cNvSpPr txBox="1">
                <a:spLocks noRot="1" noChangeAspect="1" noMove="1" noResize="1" noEditPoints="1" noAdjustHandles="1" noChangeArrowheads="1" noChangeShapeType="1" noTextEdit="1"/>
              </p:cNvSpPr>
              <p:nvPr/>
            </p:nvSpPr>
            <p:spPr>
              <a:xfrm>
                <a:off x="9477504" y="5734178"/>
                <a:ext cx="763799" cy="384464"/>
              </a:xfrm>
              <a:prstGeom prst="rect">
                <a:avLst/>
              </a:prstGeom>
              <a:blipFill>
                <a:blip r:embed="rId6"/>
                <a:stretch>
                  <a:fillRect b="-3226"/>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0ED943D0-EDA7-AC47-9693-86D6DEA58407}"/>
              </a:ext>
            </a:extLst>
          </p:cNvPr>
          <p:cNvSpPr/>
          <p:nvPr/>
        </p:nvSpPr>
        <p:spPr>
          <a:xfrm>
            <a:off x="1328738" y="2286000"/>
            <a:ext cx="1943100" cy="32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4EE2C9C1-8106-C947-B55E-B9337E3E53E4}"/>
              </a:ext>
            </a:extLst>
          </p:cNvPr>
          <p:cNvSpPr/>
          <p:nvPr/>
        </p:nvSpPr>
        <p:spPr>
          <a:xfrm>
            <a:off x="6710363" y="2286000"/>
            <a:ext cx="1943100" cy="3286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B1EE8F9-6DCB-9048-99BE-410F00E00899}"/>
                  </a:ext>
                </a:extLst>
              </p:cNvPr>
              <p:cNvSpPr txBox="1"/>
              <p:nvPr/>
            </p:nvSpPr>
            <p:spPr>
              <a:xfrm>
                <a:off x="1312024" y="2381244"/>
                <a:ext cx="1258550" cy="369332"/>
              </a:xfrm>
              <a:prstGeom prst="rect">
                <a:avLst/>
              </a:prstGeom>
              <a:noFill/>
            </p:spPr>
            <p:txBody>
              <a:bodyPr wrap="none" rtlCol="0">
                <a:spAutoFit/>
              </a:bodyPr>
              <a:lstStyle/>
              <a:p>
                <a:r>
                  <a:rPr lang="en-US" dirty="0">
                    <a:solidFill>
                      <a:srgbClr val="FF0000"/>
                    </a:solidFill>
                  </a:rPr>
                  <a:t>Low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7" name="TextBox 6">
                <a:extLst>
                  <a:ext uri="{FF2B5EF4-FFF2-40B4-BE49-F238E27FC236}">
                    <a16:creationId xmlns:a16="http://schemas.microsoft.com/office/drawing/2014/main" id="{5B1EE8F9-6DCB-9048-99BE-410F00E00899}"/>
                  </a:ext>
                </a:extLst>
              </p:cNvPr>
              <p:cNvSpPr txBox="1">
                <a:spLocks noRot="1" noChangeAspect="1" noMove="1" noResize="1" noEditPoints="1" noAdjustHandles="1" noChangeArrowheads="1" noChangeShapeType="1" noTextEdit="1"/>
              </p:cNvSpPr>
              <p:nvPr/>
            </p:nvSpPr>
            <p:spPr>
              <a:xfrm>
                <a:off x="1312024" y="2381244"/>
                <a:ext cx="1258550" cy="369332"/>
              </a:xfrm>
              <a:prstGeom prst="rect">
                <a:avLst/>
              </a:prstGeom>
              <a:blipFill>
                <a:blip r:embed="rId7"/>
                <a:stretch>
                  <a:fillRect l="-3000" t="-3226" r="-3000" b="-22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C4030F5-AE16-B940-A8EA-F9B33B3E4E7D}"/>
                  </a:ext>
                </a:extLst>
              </p:cNvPr>
              <p:cNvSpPr txBox="1"/>
              <p:nvPr/>
            </p:nvSpPr>
            <p:spPr>
              <a:xfrm>
                <a:off x="6710363" y="2381244"/>
                <a:ext cx="1302729" cy="369332"/>
              </a:xfrm>
              <a:prstGeom prst="rect">
                <a:avLst/>
              </a:prstGeom>
              <a:noFill/>
            </p:spPr>
            <p:txBody>
              <a:bodyPr wrap="none" rtlCol="0">
                <a:spAutoFit/>
              </a:bodyPr>
              <a:lstStyle/>
              <a:p>
                <a:r>
                  <a:rPr lang="en-US" dirty="0">
                    <a:solidFill>
                      <a:srgbClr val="FF0000"/>
                    </a:solidFill>
                  </a:rPr>
                  <a:t>High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20" name="TextBox 19">
                <a:extLst>
                  <a:ext uri="{FF2B5EF4-FFF2-40B4-BE49-F238E27FC236}">
                    <a16:creationId xmlns:a16="http://schemas.microsoft.com/office/drawing/2014/main" id="{EC4030F5-AE16-B940-A8EA-F9B33B3E4E7D}"/>
                  </a:ext>
                </a:extLst>
              </p:cNvPr>
              <p:cNvSpPr txBox="1">
                <a:spLocks noRot="1" noChangeAspect="1" noMove="1" noResize="1" noEditPoints="1" noAdjustHandles="1" noChangeArrowheads="1" noChangeShapeType="1" noTextEdit="1"/>
              </p:cNvSpPr>
              <p:nvPr/>
            </p:nvSpPr>
            <p:spPr>
              <a:xfrm>
                <a:off x="6710363" y="2381244"/>
                <a:ext cx="1302729" cy="369332"/>
              </a:xfrm>
              <a:prstGeom prst="rect">
                <a:avLst/>
              </a:prstGeom>
              <a:blipFill>
                <a:blip r:embed="rId8"/>
                <a:stretch>
                  <a:fillRect l="-3883" t="-3226" r="-2913" b="-22581"/>
                </a:stretch>
              </a:blipFill>
            </p:spPr>
            <p:txBody>
              <a:bodyPr/>
              <a:lstStyle/>
              <a:p>
                <a:r>
                  <a:rPr lang="en-US">
                    <a:noFill/>
                  </a:rPr>
                  <a:t> </a:t>
                </a:r>
              </a:p>
            </p:txBody>
          </p:sp>
        </mc:Fallback>
      </mc:AlternateContent>
    </p:spTree>
    <p:extLst>
      <p:ext uri="{BB962C8B-B14F-4D97-AF65-F5344CB8AC3E}">
        <p14:creationId xmlns:p14="http://schemas.microsoft.com/office/powerpoint/2010/main" val="3961778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E1BC3837-7381-8549-B098-0BA52A733A56}"/>
                  </a:ext>
                </a:extLst>
              </p:cNvPr>
              <p:cNvSpPr>
                <a:spLocks noGrp="1"/>
              </p:cNvSpPr>
              <p:nvPr>
                <p:ph idx="1"/>
              </p:nvPr>
            </p:nvSpPr>
            <p:spPr/>
            <p:txBody>
              <a:bodyPr>
                <a:normAutofit/>
              </a:bodyPr>
              <a:lstStyle/>
              <a:p>
                <a:r>
                  <a:rPr lang="en-US" dirty="0"/>
                  <a:t>Missing Energy from the mismeasurement of jets</a:t>
                </a:r>
              </a:p>
              <a:p>
                <a:pPr lvl="1"/>
                <a:r>
                  <a:rPr lang="en-US" dirty="0"/>
                  <a:t>QCD Estimation used Transfer Factor method where:</a:t>
                </a:r>
              </a:p>
              <a:p>
                <a:pPr lvl="2"/>
                <a:r>
                  <a:rPr lang="en-US" dirty="0"/>
                  <a:t>Control Region defined by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𝜙</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123</m:t>
                        </m:r>
                      </m:sub>
                    </m:sSub>
                    <m:r>
                      <a:rPr lang="en-US" b="0" i="1" smtClean="0">
                        <a:latin typeface="Cambria Math" panose="02040503050406030204" pitchFamily="18" charset="0"/>
                      </a:rPr>
                      <m:t>,Ɇ</m:t>
                    </m:r>
                  </m:oMath>
                </a14:m>
                <a:r>
                  <a:rPr lang="en-US" dirty="0"/>
                  <a:t>) &lt; 0.1</a:t>
                </a:r>
              </a:p>
              <a:p>
                <a:pPr lvl="2"/>
                <a:r>
                  <a:rPr lang="en-US" dirty="0"/>
                  <a:t>Transfer Factor</a:t>
                </a:r>
              </a:p>
              <a:p>
                <a:pPr lvl="3"/>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𝑝𝑟𝑒𝑑</m:t>
                        </m:r>
                      </m:sub>
                      <m:sup>
                        <m:r>
                          <a:rPr lang="en-US" b="0" i="1" smtClean="0">
                            <a:latin typeface="Cambria Math" panose="02040503050406030204" pitchFamily="18" charset="0"/>
                          </a:rPr>
                          <m:t>𝑄𝐶𝐷</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𝑄𝐶𝐷</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𝑆𝑅</m:t>
                            </m:r>
                          </m:e>
                        </m:d>
                      </m:num>
                      <m:den>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𝑄𝐶𝐷</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𝐶𝑅</m:t>
                            </m:r>
                          </m:e>
                        </m: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𝑑𝑎𝑡𝑎</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𝑀𝐶</m:t>
                        </m:r>
                      </m:sub>
                      <m:sup>
                        <m:r>
                          <a:rPr lang="en-US" b="0" i="1" smtClean="0">
                            <a:latin typeface="Cambria Math" panose="02040503050406030204" pitchFamily="18" charset="0"/>
                          </a:rPr>
                          <m:t>𝑛𝑜𝑛</m:t>
                        </m:r>
                        <m:r>
                          <a:rPr lang="en-US" b="0" i="1" smtClean="0">
                            <a:latin typeface="Cambria Math" panose="02040503050406030204" pitchFamily="18" charset="0"/>
                          </a:rPr>
                          <m:t>−</m:t>
                        </m:r>
                        <m:r>
                          <a:rPr lang="en-US" b="0" i="1" smtClean="0">
                            <a:latin typeface="Cambria Math" panose="02040503050406030204" pitchFamily="18" charset="0"/>
                          </a:rPr>
                          <m:t>𝑄𝐶𝐷</m:t>
                        </m:r>
                      </m:sup>
                    </m:sSubSup>
                    <m:r>
                      <a:rPr lang="en-US" b="0" i="1" smtClean="0">
                        <a:latin typeface="Cambria Math" panose="02040503050406030204" pitchFamily="18" charset="0"/>
                      </a:rPr>
                      <m:t>)</m:t>
                    </m:r>
                  </m:oMath>
                </a14:m>
                <a:endParaRPr lang="en-US" dirty="0"/>
              </a:p>
              <a:p>
                <a:pPr lvl="3"/>
                <a:endParaRPr lang="en-US" dirty="0"/>
              </a:p>
              <a:p>
                <a:pPr lvl="3"/>
                <a:endParaRPr lang="en-US" dirty="0"/>
              </a:p>
              <a:p>
                <a:pPr lvl="3"/>
                <a:endParaRPr lang="en-US" dirty="0"/>
              </a:p>
              <a:p>
                <a:pPr lvl="2"/>
                <a:r>
                  <a:rPr lang="en-US" dirty="0"/>
                  <a:t>Take MC events and do smearing (from 2 leading jets)</a:t>
                </a:r>
              </a:p>
              <a:p>
                <a:pPr lvl="3"/>
                <a:r>
                  <a:rPr lang="en-US" dirty="0"/>
                  <a:t>Statistical Uncertainty for the TF </a:t>
                </a:r>
              </a:p>
              <a:p>
                <a:pPr lvl="3"/>
                <a:r>
                  <a:rPr lang="en-US" dirty="0"/>
                  <a:t>Increasing the effective luminosity with a method called “</a:t>
                </a:r>
                <a:r>
                  <a:rPr lang="en-US" b="1" dirty="0"/>
                  <a:t>local smearing</a:t>
                </a:r>
                <a:r>
                  <a:rPr lang="en-US" dirty="0"/>
                  <a:t>”</a:t>
                </a:r>
              </a:p>
            </p:txBody>
          </p:sp>
        </mc:Choice>
        <mc:Fallback>
          <p:sp>
            <p:nvSpPr>
              <p:cNvPr id="2" name="Content Placeholder 1">
                <a:extLst>
                  <a:ext uri="{FF2B5EF4-FFF2-40B4-BE49-F238E27FC236}">
                    <a16:creationId xmlns:a16="http://schemas.microsoft.com/office/drawing/2014/main" id="{E1BC3837-7381-8549-B098-0BA52A733A56}"/>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7331992-0588-B64F-A2A0-7D0B76FE97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9D5B44BA-8204-4342-A203-F0871C7630DF}"/>
              </a:ext>
            </a:extLst>
          </p:cNvPr>
          <p:cNvSpPr>
            <a:spLocks noGrp="1"/>
          </p:cNvSpPr>
          <p:nvPr>
            <p:ph type="sldNum" sz="quarter" idx="4"/>
          </p:nvPr>
        </p:nvSpPr>
        <p:spPr/>
        <p:txBody>
          <a:bodyPr/>
          <a:lstStyle/>
          <a:p>
            <a:fld id="{4FAB73BC-B049-4115-A692-8D63A059BFB8}" type="slidenum">
              <a:rPr lang="en-US" smtClean="0"/>
              <a:pPr/>
              <a:t>37</a:t>
            </a:fld>
            <a:endParaRPr lang="en-US" dirty="0"/>
          </a:p>
        </p:txBody>
      </p:sp>
      <p:sp>
        <p:nvSpPr>
          <p:cNvPr id="6" name="Title 5">
            <a:extLst>
              <a:ext uri="{FF2B5EF4-FFF2-40B4-BE49-F238E27FC236}">
                <a16:creationId xmlns:a16="http://schemas.microsoft.com/office/drawing/2014/main" id="{D6E7E3FA-BE0A-C049-BA21-CAE29754A2BB}"/>
              </a:ext>
            </a:extLst>
          </p:cNvPr>
          <p:cNvSpPr>
            <a:spLocks noGrp="1"/>
          </p:cNvSpPr>
          <p:nvPr>
            <p:ph type="title"/>
          </p:nvPr>
        </p:nvSpPr>
        <p:spPr/>
        <p:txBody>
          <a:bodyPr/>
          <a:lstStyle/>
          <a:p>
            <a:r>
              <a:rPr lang="en-US" dirty="0"/>
              <a:t>QCD Multi-jet Background</a:t>
            </a:r>
          </a:p>
        </p:txBody>
      </p:sp>
      <p:sp>
        <p:nvSpPr>
          <p:cNvPr id="7" name="Left Brace 6">
            <a:extLst>
              <a:ext uri="{FF2B5EF4-FFF2-40B4-BE49-F238E27FC236}">
                <a16:creationId xmlns:a16="http://schemas.microsoft.com/office/drawing/2014/main" id="{2A1F2200-EBE6-3C49-986A-7C6F07372FD0}"/>
              </a:ext>
            </a:extLst>
          </p:cNvPr>
          <p:cNvSpPr/>
          <p:nvPr/>
        </p:nvSpPr>
        <p:spPr>
          <a:xfrm rot="16200000">
            <a:off x="1953131" y="2930256"/>
            <a:ext cx="450850" cy="99748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84E992D1-8BFB-274C-B043-750A5768123C}"/>
              </a:ext>
            </a:extLst>
          </p:cNvPr>
          <p:cNvSpPr txBox="1"/>
          <p:nvPr/>
        </p:nvSpPr>
        <p:spPr>
          <a:xfrm>
            <a:off x="1323086" y="3619827"/>
            <a:ext cx="1606402" cy="369332"/>
          </a:xfrm>
          <a:prstGeom prst="rect">
            <a:avLst/>
          </a:prstGeom>
          <a:noFill/>
        </p:spPr>
        <p:txBody>
          <a:bodyPr wrap="none" rtlCol="0">
            <a:spAutoFit/>
          </a:bodyPr>
          <a:lstStyle/>
          <a:p>
            <a:r>
              <a:rPr lang="en-US" dirty="0">
                <a:cs typeface="Times New Roman" panose="02020603050405020304" pitchFamily="18" charset="0"/>
              </a:rPr>
              <a:t>Transfer Factor</a:t>
            </a:r>
          </a:p>
        </p:txBody>
      </p:sp>
      <p:sp>
        <p:nvSpPr>
          <p:cNvPr id="9" name="Date Placeholder 2">
            <a:extLst>
              <a:ext uri="{FF2B5EF4-FFF2-40B4-BE49-F238E27FC236}">
                <a16:creationId xmlns:a16="http://schemas.microsoft.com/office/drawing/2014/main" id="{868C3356-C502-F844-B2B5-BF45DB1747B4}"/>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12/17/19</a:t>
            </a:fld>
            <a:endParaRPr lang="en-US" dirty="0"/>
          </a:p>
        </p:txBody>
      </p:sp>
      <p:cxnSp>
        <p:nvCxnSpPr>
          <p:cNvPr id="11" name="Straight Arrow Connector 10">
            <a:extLst>
              <a:ext uri="{FF2B5EF4-FFF2-40B4-BE49-F238E27FC236}">
                <a16:creationId xmlns:a16="http://schemas.microsoft.com/office/drawing/2014/main" id="{F38D867A-C4ED-FA40-9774-E64DE12F7F87}"/>
              </a:ext>
            </a:extLst>
          </p:cNvPr>
          <p:cNvCxnSpPr>
            <a:cxnSpLocks/>
          </p:cNvCxnSpPr>
          <p:nvPr/>
        </p:nvCxnSpPr>
        <p:spPr>
          <a:xfrm flipV="1">
            <a:off x="10036243" y="2028825"/>
            <a:ext cx="979420" cy="9144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9105C0D-9ECA-134C-BDE1-204EEEB37F74}"/>
              </a:ext>
            </a:extLst>
          </p:cNvPr>
          <p:cNvCxnSpPr>
            <a:cxnSpLocks/>
          </p:cNvCxnSpPr>
          <p:nvPr/>
        </p:nvCxnSpPr>
        <p:spPr>
          <a:xfrm>
            <a:off x="10036243" y="2943226"/>
            <a:ext cx="0" cy="145732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B3B9836-31A9-DA46-8F10-94178CD0527A}"/>
              </a:ext>
            </a:extLst>
          </p:cNvPr>
          <p:cNvCxnSpPr>
            <a:cxnSpLocks/>
          </p:cNvCxnSpPr>
          <p:nvPr/>
        </p:nvCxnSpPr>
        <p:spPr>
          <a:xfrm flipH="1">
            <a:off x="8585191" y="2943226"/>
            <a:ext cx="1451053" cy="0"/>
          </a:xfrm>
          <a:prstGeom prst="straightConnector1">
            <a:avLst/>
          </a:prstGeom>
          <a:ln w="38100">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1CD6C3-5278-4448-9CCA-9A341B7B0407}"/>
              </a:ext>
            </a:extLst>
          </p:cNvPr>
          <p:cNvCxnSpPr>
            <a:cxnSpLocks/>
            <a:endCxn id="27" idx="0"/>
          </p:cNvCxnSpPr>
          <p:nvPr/>
        </p:nvCxnSpPr>
        <p:spPr>
          <a:xfrm flipH="1">
            <a:off x="9161758" y="2949558"/>
            <a:ext cx="874485" cy="1559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0546A06-E755-004B-891F-1DC257968348}"/>
              </a:ext>
            </a:extLst>
          </p:cNvPr>
          <p:cNvSpPr txBox="1"/>
          <p:nvPr/>
        </p:nvSpPr>
        <p:spPr>
          <a:xfrm>
            <a:off x="8058150" y="2517816"/>
            <a:ext cx="978538" cy="400110"/>
          </a:xfrm>
          <a:prstGeom prst="rect">
            <a:avLst/>
          </a:prstGeom>
          <a:noFill/>
        </p:spPr>
        <p:txBody>
          <a:bodyPr wrap="none" rtlCol="0">
            <a:spAutoFit/>
          </a:bodyPr>
          <a:lstStyle/>
          <a:p>
            <a:r>
              <a:rPr lang="en-US" sz="2000" dirty="0"/>
              <a:t>True jet</a:t>
            </a:r>
          </a:p>
        </p:txBody>
      </p:sp>
      <p:sp>
        <p:nvSpPr>
          <p:cNvPr id="27" name="TextBox 26">
            <a:extLst>
              <a:ext uri="{FF2B5EF4-FFF2-40B4-BE49-F238E27FC236}">
                <a16:creationId xmlns:a16="http://schemas.microsoft.com/office/drawing/2014/main" id="{1D786300-A41C-1E4A-8C39-A56E2EAC9297}"/>
              </a:ext>
            </a:extLst>
          </p:cNvPr>
          <p:cNvSpPr txBox="1"/>
          <p:nvPr/>
        </p:nvSpPr>
        <p:spPr>
          <a:xfrm>
            <a:off x="8585190" y="3105551"/>
            <a:ext cx="1153136" cy="400110"/>
          </a:xfrm>
          <a:prstGeom prst="rect">
            <a:avLst/>
          </a:prstGeom>
          <a:noFill/>
        </p:spPr>
        <p:txBody>
          <a:bodyPr wrap="none" rtlCol="0">
            <a:spAutoFit/>
          </a:bodyPr>
          <a:lstStyle/>
          <a:p>
            <a:r>
              <a:rPr lang="en-US" sz="2000" dirty="0"/>
              <a:t>Meas. jet</a:t>
            </a:r>
          </a:p>
        </p:txBody>
      </p:sp>
      <p:sp>
        <p:nvSpPr>
          <p:cNvPr id="28" name="TextBox 27">
            <a:extLst>
              <a:ext uri="{FF2B5EF4-FFF2-40B4-BE49-F238E27FC236}">
                <a16:creationId xmlns:a16="http://schemas.microsoft.com/office/drawing/2014/main" id="{B55B0090-4F4B-114D-BAD3-AE7E358884FA}"/>
              </a:ext>
            </a:extLst>
          </p:cNvPr>
          <p:cNvSpPr txBox="1"/>
          <p:nvPr/>
        </p:nvSpPr>
        <p:spPr>
          <a:xfrm>
            <a:off x="10067916" y="3550702"/>
            <a:ext cx="1153136" cy="400110"/>
          </a:xfrm>
          <a:prstGeom prst="rect">
            <a:avLst/>
          </a:prstGeom>
          <a:noFill/>
        </p:spPr>
        <p:txBody>
          <a:bodyPr wrap="none" rtlCol="0">
            <a:spAutoFit/>
          </a:bodyPr>
          <a:lstStyle/>
          <a:p>
            <a:r>
              <a:rPr lang="en-US" sz="2000" dirty="0"/>
              <a:t>Meas. jet</a:t>
            </a:r>
          </a:p>
        </p:txBody>
      </p:sp>
      <p:sp>
        <p:nvSpPr>
          <p:cNvPr id="29" name="TextBox 28">
            <a:extLst>
              <a:ext uri="{FF2B5EF4-FFF2-40B4-BE49-F238E27FC236}">
                <a16:creationId xmlns:a16="http://schemas.microsoft.com/office/drawing/2014/main" id="{BE0D5ECB-CD48-DB4B-9846-8939EB84B65C}"/>
              </a:ext>
            </a:extLst>
          </p:cNvPr>
          <p:cNvSpPr txBox="1"/>
          <p:nvPr/>
        </p:nvSpPr>
        <p:spPr>
          <a:xfrm>
            <a:off x="10536570" y="2517816"/>
            <a:ext cx="1153136" cy="400110"/>
          </a:xfrm>
          <a:prstGeom prst="rect">
            <a:avLst/>
          </a:prstGeom>
          <a:noFill/>
        </p:spPr>
        <p:txBody>
          <a:bodyPr wrap="none" rtlCol="0">
            <a:spAutoFit/>
          </a:bodyPr>
          <a:lstStyle/>
          <a:p>
            <a:r>
              <a:rPr lang="en-US" sz="2000" dirty="0"/>
              <a:t>Meas. jet</a:t>
            </a:r>
          </a:p>
        </p:txBody>
      </p:sp>
      <p:cxnSp>
        <p:nvCxnSpPr>
          <p:cNvPr id="34" name="Straight Arrow Connector 33">
            <a:extLst>
              <a:ext uri="{FF2B5EF4-FFF2-40B4-BE49-F238E27FC236}">
                <a16:creationId xmlns:a16="http://schemas.microsoft.com/office/drawing/2014/main" id="{5918067C-A539-FB4A-9C57-D511B72E350C}"/>
              </a:ext>
            </a:extLst>
          </p:cNvPr>
          <p:cNvCxnSpPr>
            <a:cxnSpLocks/>
          </p:cNvCxnSpPr>
          <p:nvPr/>
        </p:nvCxnSpPr>
        <p:spPr>
          <a:xfrm flipH="1" flipV="1">
            <a:off x="9514705" y="2714625"/>
            <a:ext cx="521538" cy="22860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DD601A66-1B31-5F45-81A6-9E8EBEBA96A3}"/>
                  </a:ext>
                </a:extLst>
              </p:cNvPr>
              <p:cNvSpPr txBox="1"/>
              <p:nvPr/>
            </p:nvSpPr>
            <p:spPr>
              <a:xfrm>
                <a:off x="9257168" y="2263661"/>
                <a:ext cx="828368" cy="41697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𝑝</m:t>
                          </m:r>
                        </m:e>
                        <m:sub>
                          <m:r>
                            <a:rPr lang="en-US" sz="2000" i="1">
                              <a:latin typeface="Cambria Math" panose="02040503050406030204" pitchFamily="18" charset="0"/>
                            </a:rPr>
                            <m:t>𝑇</m:t>
                          </m:r>
                        </m:sub>
                        <m:sup>
                          <m:r>
                            <a:rPr lang="en-US" sz="2000" i="1">
                              <a:latin typeface="Cambria Math" panose="02040503050406030204" pitchFamily="18" charset="0"/>
                            </a:rPr>
                            <m:t>𝑚𝑖𝑠𝑠</m:t>
                          </m:r>
                        </m:sup>
                      </m:sSubSup>
                    </m:oMath>
                  </m:oMathPara>
                </a14:m>
                <a:endParaRPr lang="en-US" sz="2000" dirty="0"/>
              </a:p>
            </p:txBody>
          </p:sp>
        </mc:Choice>
        <mc:Fallback>
          <p:sp>
            <p:nvSpPr>
              <p:cNvPr id="38" name="TextBox 37">
                <a:extLst>
                  <a:ext uri="{FF2B5EF4-FFF2-40B4-BE49-F238E27FC236}">
                    <a16:creationId xmlns:a16="http://schemas.microsoft.com/office/drawing/2014/main" id="{DD601A66-1B31-5F45-81A6-9E8EBEBA96A3}"/>
                  </a:ext>
                </a:extLst>
              </p:cNvPr>
              <p:cNvSpPr txBox="1">
                <a:spLocks noRot="1" noChangeAspect="1" noMove="1" noResize="1" noEditPoints="1" noAdjustHandles="1" noChangeArrowheads="1" noChangeShapeType="1" noTextEdit="1"/>
              </p:cNvSpPr>
              <p:nvPr/>
            </p:nvSpPr>
            <p:spPr>
              <a:xfrm>
                <a:off x="9257168" y="2263661"/>
                <a:ext cx="828368" cy="416974"/>
              </a:xfrm>
              <a:prstGeom prst="rect">
                <a:avLst/>
              </a:prstGeom>
              <a:blipFill>
                <a:blip r:embed="rId4"/>
                <a:stretch>
                  <a:fillRect b="-5882"/>
                </a:stretch>
              </a:blipFill>
            </p:spPr>
            <p:txBody>
              <a:bodyPr/>
              <a:lstStyle/>
              <a:p>
                <a:r>
                  <a:rPr lang="en-US">
                    <a:noFill/>
                  </a:rPr>
                  <a:t> </a:t>
                </a:r>
              </a:p>
            </p:txBody>
          </p:sp>
        </mc:Fallback>
      </mc:AlternateContent>
    </p:spTree>
    <p:extLst>
      <p:ext uri="{BB962C8B-B14F-4D97-AF65-F5344CB8AC3E}">
        <p14:creationId xmlns:p14="http://schemas.microsoft.com/office/powerpoint/2010/main" val="2287850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83F5E3E-C8FB-294A-9F55-7A2A8C3D0D80}"/>
                  </a:ext>
                </a:extLst>
              </p:cNvPr>
              <p:cNvSpPr>
                <a:spLocks noGrp="1"/>
              </p:cNvSpPr>
              <p:nvPr>
                <p:ph idx="1"/>
              </p:nvPr>
            </p:nvSpPr>
            <p:spPr>
              <a:xfrm>
                <a:off x="348343" y="1229480"/>
                <a:ext cx="7355740" cy="5235995"/>
              </a:xfrm>
            </p:spPr>
            <p:txBody>
              <a:bodyPr/>
              <a:lstStyle/>
              <a:p>
                <a:r>
                  <a:rPr lang="en-US" dirty="0"/>
                  <a:t>Methods based on the jet response (JR) function</a:t>
                </a:r>
              </a:p>
              <a:p>
                <a:pPr lvl="1"/>
                <a:r>
                  <a:rPr lang="en-US" dirty="0"/>
                  <a:t>Parameterize jet reconstruction</a:t>
                </a:r>
              </a:p>
              <a:p>
                <a:pPr lvl="1"/>
                <a:r>
                  <a:rPr lang="en-US" dirty="0"/>
                  <a:t>Binned 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oMath>
                </a14:m>
                <a:r>
                  <a:rPr lang="en-US" dirty="0"/>
                  <a:t> and jet flavor</a:t>
                </a:r>
              </a:p>
              <a:p>
                <a:r>
                  <a:rPr lang="en-US" dirty="0"/>
                  <a:t>Local Smearing</a:t>
                </a:r>
              </a:p>
              <a:p>
                <a:pPr lvl="1"/>
                <a:r>
                  <a:rPr lang="en-US" dirty="0"/>
                  <a:t>Consider the two leading jets</a:t>
                </a:r>
              </a:p>
              <a:p>
                <a:pPr lvl="2"/>
                <a:r>
                  <a:rPr lang="en-US" dirty="0"/>
                  <a:t>Start at JR for standard MC (   )</a:t>
                </a:r>
              </a:p>
              <a:p>
                <a:pPr lvl="2"/>
                <a:r>
                  <a:rPr lang="en-US" dirty="0"/>
                  <a:t>Sample in small window (          )</a:t>
                </a:r>
              </a:p>
              <a:p>
                <a:pPr lvl="2"/>
                <a:r>
                  <a:rPr lang="en-US" dirty="0"/>
                  <a:t>Recalculate variables jet(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m:t>
                    </m:r>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𝜂</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𝜙</m:t>
                        </m:r>
                      </m:sub>
                      <m:sup>
                        <m:r>
                          <a:rPr lang="en-US" b="0" i="1" smtClean="0">
                            <a:latin typeface="Cambria Math" panose="02040503050406030204" pitchFamily="18" charset="0"/>
                          </a:rPr>
                          <m:t>𝑚𝑖𝑠𝑠</m:t>
                        </m:r>
                      </m:sup>
                    </m:sSubSup>
                  </m:oMath>
                </a14:m>
                <a:endParaRPr lang="en-US" dirty="0"/>
              </a:p>
              <a:p>
                <a:pPr lvl="2"/>
                <a:r>
                  <a:rPr lang="en-US" dirty="0"/>
                  <a:t>Small window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does not bias jet quantities</a:t>
                </a:r>
              </a:p>
            </p:txBody>
          </p:sp>
        </mc:Choice>
        <mc:Fallback>
          <p:sp>
            <p:nvSpPr>
              <p:cNvPr id="2" name="Content Placeholder 1">
                <a:extLst>
                  <a:ext uri="{FF2B5EF4-FFF2-40B4-BE49-F238E27FC236}">
                    <a16:creationId xmlns:a16="http://schemas.microsoft.com/office/drawing/2014/main" id="{283F5E3E-C8FB-294A-9F55-7A2A8C3D0D80}"/>
                  </a:ext>
                </a:extLst>
              </p:cNvPr>
              <p:cNvSpPr>
                <a:spLocks noGrp="1" noRot="1" noChangeAspect="1" noMove="1" noResize="1" noEditPoints="1" noAdjustHandles="1" noChangeArrowheads="1" noChangeShapeType="1" noTextEdit="1"/>
              </p:cNvSpPr>
              <p:nvPr>
                <p:ph idx="1"/>
              </p:nvPr>
            </p:nvSpPr>
            <p:spPr>
              <a:xfrm>
                <a:off x="348343" y="1229480"/>
                <a:ext cx="7355740" cy="5235995"/>
              </a:xfrm>
              <a:blipFill>
                <a:blip r:embed="rId2"/>
                <a:stretch>
                  <a:fillRect l="-172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CA92E15C-7394-2E45-953B-F2C0D60DA191}"/>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74F4790A-0A47-6142-9CCF-254DB8F457DE}"/>
              </a:ext>
            </a:extLst>
          </p:cNvPr>
          <p:cNvSpPr>
            <a:spLocks noGrp="1"/>
          </p:cNvSpPr>
          <p:nvPr>
            <p:ph type="sldNum" sz="quarter" idx="4"/>
          </p:nvPr>
        </p:nvSpPr>
        <p:spPr/>
        <p:txBody>
          <a:bodyPr/>
          <a:lstStyle/>
          <a:p>
            <a:fld id="{4FAB73BC-B049-4115-A692-8D63A059BFB8}" type="slidenum">
              <a:rPr lang="en-US" smtClean="0"/>
              <a:pPr/>
              <a:t>38</a:t>
            </a:fld>
            <a:endParaRPr lang="en-US" dirty="0"/>
          </a:p>
        </p:txBody>
      </p:sp>
      <p:sp>
        <p:nvSpPr>
          <p:cNvPr id="6" name="Title 5">
            <a:extLst>
              <a:ext uri="{FF2B5EF4-FFF2-40B4-BE49-F238E27FC236}">
                <a16:creationId xmlns:a16="http://schemas.microsoft.com/office/drawing/2014/main" id="{95EA74B4-7F0B-034A-B4F4-BB5F629667F5}"/>
              </a:ext>
            </a:extLst>
          </p:cNvPr>
          <p:cNvSpPr>
            <a:spLocks noGrp="1"/>
          </p:cNvSpPr>
          <p:nvPr>
            <p:ph type="title"/>
          </p:nvPr>
        </p:nvSpPr>
        <p:spPr/>
        <p:txBody>
          <a:bodyPr/>
          <a:lstStyle/>
          <a:p>
            <a:r>
              <a:rPr lang="en-US" dirty="0"/>
              <a:t>QCD Smearing Method</a:t>
            </a:r>
          </a:p>
        </p:txBody>
      </p:sp>
      <p:pic>
        <p:nvPicPr>
          <p:cNvPr id="8" name="Picture 7">
            <a:extLst>
              <a:ext uri="{FF2B5EF4-FFF2-40B4-BE49-F238E27FC236}">
                <a16:creationId xmlns:a16="http://schemas.microsoft.com/office/drawing/2014/main" id="{80704113-256F-724B-A36D-481F05BBDDA7}"/>
              </a:ext>
            </a:extLst>
          </p:cNvPr>
          <p:cNvPicPr>
            <a:picLocks noChangeAspect="1"/>
          </p:cNvPicPr>
          <p:nvPr/>
        </p:nvPicPr>
        <p:blipFill>
          <a:blip r:embed="rId3"/>
          <a:stretch>
            <a:fillRect/>
          </a:stretch>
        </p:blipFill>
        <p:spPr>
          <a:xfrm rot="5400000">
            <a:off x="7275588" y="1455933"/>
            <a:ext cx="4854957" cy="4977866"/>
          </a:xfrm>
          <a:prstGeom prst="rect">
            <a:avLst/>
          </a:prstGeom>
        </p:spPr>
      </p:pic>
      <p:sp>
        <p:nvSpPr>
          <p:cNvPr id="9" name="Rectangle 8">
            <a:extLst>
              <a:ext uri="{FF2B5EF4-FFF2-40B4-BE49-F238E27FC236}">
                <a16:creationId xmlns:a16="http://schemas.microsoft.com/office/drawing/2014/main" id="{C5C048E4-5465-8847-90A2-F5B23D111A5D}"/>
              </a:ext>
            </a:extLst>
          </p:cNvPr>
          <p:cNvSpPr/>
          <p:nvPr/>
        </p:nvSpPr>
        <p:spPr>
          <a:xfrm>
            <a:off x="7214133" y="1757363"/>
            <a:ext cx="357603" cy="19568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D6986EC-3ECD-414F-BDC9-AAD55A745BA6}"/>
              </a:ext>
            </a:extLst>
          </p:cNvPr>
          <p:cNvSpPr txBox="1"/>
          <p:nvPr/>
        </p:nvSpPr>
        <p:spPr>
          <a:xfrm rot="16200000">
            <a:off x="6831003" y="2299291"/>
            <a:ext cx="1346907" cy="400110"/>
          </a:xfrm>
          <a:prstGeom prst="rect">
            <a:avLst/>
          </a:prstGeom>
          <a:noFill/>
        </p:spPr>
        <p:txBody>
          <a:bodyPr wrap="none" rtlCol="0">
            <a:spAutoFit/>
          </a:bodyPr>
          <a:lstStyle/>
          <a:p>
            <a:r>
              <a:rPr lang="en-US" sz="2000" b="1" dirty="0"/>
              <a:t>Probability</a:t>
            </a:r>
          </a:p>
        </p:txBody>
      </p:sp>
      <p:sp>
        <p:nvSpPr>
          <p:cNvPr id="12" name="5-Point Star 11">
            <a:extLst>
              <a:ext uri="{FF2B5EF4-FFF2-40B4-BE49-F238E27FC236}">
                <a16:creationId xmlns:a16="http://schemas.microsoft.com/office/drawing/2014/main" id="{66081A0A-963A-F941-8EA2-2B5E84F8CA36}"/>
              </a:ext>
            </a:extLst>
          </p:cNvPr>
          <p:cNvSpPr/>
          <p:nvPr/>
        </p:nvSpPr>
        <p:spPr>
          <a:xfrm>
            <a:off x="3668232" y="3429000"/>
            <a:ext cx="193150" cy="17060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2">
            <a:extLst>
              <a:ext uri="{FF2B5EF4-FFF2-40B4-BE49-F238E27FC236}">
                <a16:creationId xmlns:a16="http://schemas.microsoft.com/office/drawing/2014/main" id="{E5D44FF6-6CC6-4344-9907-08D06A036312}"/>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12/17/19</a:t>
            </a:fld>
            <a:endParaRPr lang="en-US" dirty="0"/>
          </a:p>
        </p:txBody>
      </p:sp>
      <p:sp>
        <p:nvSpPr>
          <p:cNvPr id="3" name="Rectangle 2">
            <a:extLst>
              <a:ext uri="{FF2B5EF4-FFF2-40B4-BE49-F238E27FC236}">
                <a16:creationId xmlns:a16="http://schemas.microsoft.com/office/drawing/2014/main" id="{43569490-7522-D24E-9E99-A8A7362EB7DB}"/>
              </a:ext>
            </a:extLst>
          </p:cNvPr>
          <p:cNvSpPr/>
          <p:nvPr/>
        </p:nvSpPr>
        <p:spPr>
          <a:xfrm>
            <a:off x="9982475" y="2357438"/>
            <a:ext cx="1371326"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5-Point Star 17">
            <a:extLst>
              <a:ext uri="{FF2B5EF4-FFF2-40B4-BE49-F238E27FC236}">
                <a16:creationId xmlns:a16="http://schemas.microsoft.com/office/drawing/2014/main" id="{7140A44C-6FEF-CB48-8DD7-C089F0849359}"/>
              </a:ext>
            </a:extLst>
          </p:cNvPr>
          <p:cNvSpPr/>
          <p:nvPr/>
        </p:nvSpPr>
        <p:spPr>
          <a:xfrm>
            <a:off x="9456523" y="3456733"/>
            <a:ext cx="193150" cy="17060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4CED9BF-2AAB-1448-B494-AC462A92DCF9}"/>
              </a:ext>
            </a:extLst>
          </p:cNvPr>
          <p:cNvSpPr/>
          <p:nvPr/>
        </p:nvSpPr>
        <p:spPr>
          <a:xfrm>
            <a:off x="9283849" y="1914860"/>
            <a:ext cx="565850" cy="3711389"/>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22E7431-9A53-604A-A327-1FAD758250EE}"/>
              </a:ext>
            </a:extLst>
          </p:cNvPr>
          <p:cNvSpPr/>
          <p:nvPr/>
        </p:nvSpPr>
        <p:spPr>
          <a:xfrm>
            <a:off x="3479820" y="3714249"/>
            <a:ext cx="376824" cy="335105"/>
          </a:xfrm>
          <a:prstGeom prst="rect">
            <a:avLst/>
          </a:prstGeom>
          <a:solidFill>
            <a:srgbClr val="FF0000">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337407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5B5E858-27D1-1444-B520-E13D7D382864}"/>
              </a:ext>
            </a:extLst>
          </p:cNvPr>
          <p:cNvPicPr>
            <a:picLocks noChangeAspect="1"/>
          </p:cNvPicPr>
          <p:nvPr/>
        </p:nvPicPr>
        <p:blipFill>
          <a:blip r:embed="rId2"/>
          <a:stretch>
            <a:fillRect/>
          </a:stretch>
        </p:blipFill>
        <p:spPr>
          <a:xfrm rot="5400000">
            <a:off x="6207299" y="910279"/>
            <a:ext cx="5264927" cy="5487525"/>
          </a:xfrm>
          <a:prstGeom prst="rect">
            <a:avLst/>
          </a:prstGeom>
        </p:spPr>
      </p:pic>
      <p:pic>
        <p:nvPicPr>
          <p:cNvPr id="8" name="Content Placeholder 7">
            <a:extLst>
              <a:ext uri="{FF2B5EF4-FFF2-40B4-BE49-F238E27FC236}">
                <a16:creationId xmlns:a16="http://schemas.microsoft.com/office/drawing/2014/main" id="{408E5058-AE75-534D-8AD7-DC0E59A1FC65}"/>
              </a:ext>
            </a:extLst>
          </p:cNvPr>
          <p:cNvPicPr>
            <a:picLocks noGrp="1" noChangeAspect="1"/>
          </p:cNvPicPr>
          <p:nvPr>
            <p:ph idx="1"/>
          </p:nvPr>
        </p:nvPicPr>
        <p:blipFill>
          <a:blip r:embed="rId3"/>
          <a:stretch>
            <a:fillRect/>
          </a:stretch>
        </p:blipFill>
        <p:spPr>
          <a:xfrm rot="5400000">
            <a:off x="534603" y="910279"/>
            <a:ext cx="5264925" cy="5487524"/>
          </a:xfrm>
        </p:spPr>
      </p:pic>
      <p:sp>
        <p:nvSpPr>
          <p:cNvPr id="3" name="Date Placeholder 2">
            <a:extLst>
              <a:ext uri="{FF2B5EF4-FFF2-40B4-BE49-F238E27FC236}">
                <a16:creationId xmlns:a16="http://schemas.microsoft.com/office/drawing/2014/main" id="{3E590605-4E3F-0845-9C0F-A004EB100CF7}"/>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61FDA3A0-65AF-5A43-AB62-743DAE2D0A9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7871E5-DF90-344F-A1A7-578734248205}"/>
              </a:ext>
            </a:extLst>
          </p:cNvPr>
          <p:cNvSpPr>
            <a:spLocks noGrp="1"/>
          </p:cNvSpPr>
          <p:nvPr>
            <p:ph type="sldNum" sz="quarter" idx="4"/>
          </p:nvPr>
        </p:nvSpPr>
        <p:spPr/>
        <p:txBody>
          <a:bodyPr/>
          <a:lstStyle/>
          <a:p>
            <a:fld id="{4FAB73BC-B049-4115-A692-8D63A059BFB8}" type="slidenum">
              <a:rPr lang="en-US" smtClean="0"/>
              <a:pPr/>
              <a:t>39</a:t>
            </a:fld>
            <a:endParaRPr lang="en-US" dirty="0"/>
          </a:p>
        </p:txBody>
      </p:sp>
      <p:sp>
        <p:nvSpPr>
          <p:cNvPr id="6" name="Title 5">
            <a:extLst>
              <a:ext uri="{FF2B5EF4-FFF2-40B4-BE49-F238E27FC236}">
                <a16:creationId xmlns:a16="http://schemas.microsoft.com/office/drawing/2014/main" id="{D3D3D800-DA9F-AD48-9154-4E2FF8C4E096}"/>
              </a:ext>
            </a:extLst>
          </p:cNvPr>
          <p:cNvSpPr>
            <a:spLocks noGrp="1"/>
          </p:cNvSpPr>
          <p:nvPr>
            <p:ph type="title"/>
          </p:nvPr>
        </p:nvSpPr>
        <p:spPr/>
        <p:txBody>
          <a:bodyPr/>
          <a:lstStyle/>
          <a:p>
            <a:r>
              <a:rPr lang="en-US" dirty="0"/>
              <a:t>QCD Control Region Comparison</a:t>
            </a:r>
          </a:p>
        </p:txBody>
      </p:sp>
      <p:sp>
        <p:nvSpPr>
          <p:cNvPr id="11" name="Rectangle 10">
            <a:extLst>
              <a:ext uri="{FF2B5EF4-FFF2-40B4-BE49-F238E27FC236}">
                <a16:creationId xmlns:a16="http://schemas.microsoft.com/office/drawing/2014/main" id="{0918FA97-1AD4-924F-A654-2CDB52A8DC1B}"/>
              </a:ext>
            </a:extLst>
          </p:cNvPr>
          <p:cNvSpPr/>
          <p:nvPr/>
        </p:nvSpPr>
        <p:spPr>
          <a:xfrm>
            <a:off x="4784888" y="5991177"/>
            <a:ext cx="344325" cy="3651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AFA5498-4B7C-7D41-80B0-EE62CA1CB94A}"/>
                  </a:ext>
                </a:extLst>
              </p:cNvPr>
              <p:cNvSpPr txBox="1"/>
              <p:nvPr/>
            </p:nvSpPr>
            <p:spPr>
              <a:xfrm>
                <a:off x="4466908" y="5902040"/>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3" name="TextBox 12">
                <a:extLst>
                  <a:ext uri="{FF2B5EF4-FFF2-40B4-BE49-F238E27FC236}">
                    <a16:creationId xmlns:a16="http://schemas.microsoft.com/office/drawing/2014/main" id="{1AFA5498-4B7C-7D41-80B0-EE62CA1CB94A}"/>
                  </a:ext>
                </a:extLst>
              </p:cNvPr>
              <p:cNvSpPr txBox="1">
                <a:spLocks noRot="1" noChangeAspect="1" noMove="1" noResize="1" noEditPoints="1" noAdjustHandles="1" noChangeArrowheads="1" noChangeShapeType="1" noTextEdit="1"/>
              </p:cNvSpPr>
              <p:nvPr/>
            </p:nvSpPr>
            <p:spPr>
              <a:xfrm>
                <a:off x="4466908" y="5902040"/>
                <a:ext cx="763799" cy="384464"/>
              </a:xfrm>
              <a:prstGeom prst="rect">
                <a:avLst/>
              </a:prstGeom>
              <a:blipFill>
                <a:blip r:embed="rId4"/>
                <a:stretch>
                  <a:fillRect b="-6452"/>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2AF80C90-7785-5A46-97AD-5E72B31D061D}"/>
              </a:ext>
            </a:extLst>
          </p:cNvPr>
          <p:cNvSpPr/>
          <p:nvPr/>
        </p:nvSpPr>
        <p:spPr>
          <a:xfrm>
            <a:off x="10434158" y="5991177"/>
            <a:ext cx="391604" cy="3844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C706281-4E10-6C44-9318-DC3A7D9D41ED}"/>
                  </a:ext>
                </a:extLst>
              </p:cNvPr>
              <p:cNvSpPr txBox="1"/>
              <p:nvPr/>
            </p:nvSpPr>
            <p:spPr>
              <a:xfrm>
                <a:off x="10200795" y="5902618"/>
                <a:ext cx="763799" cy="384464"/>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m:oMathPara>
                </a14:m>
                <a:endParaRPr lang="en-US" dirty="0"/>
              </a:p>
            </p:txBody>
          </p:sp>
        </mc:Choice>
        <mc:Fallback>
          <p:sp>
            <p:nvSpPr>
              <p:cNvPr id="16" name="TextBox 15">
                <a:extLst>
                  <a:ext uri="{FF2B5EF4-FFF2-40B4-BE49-F238E27FC236}">
                    <a16:creationId xmlns:a16="http://schemas.microsoft.com/office/drawing/2014/main" id="{0C706281-4E10-6C44-9318-DC3A7D9D41ED}"/>
                  </a:ext>
                </a:extLst>
              </p:cNvPr>
              <p:cNvSpPr txBox="1">
                <a:spLocks noRot="1" noChangeAspect="1" noMove="1" noResize="1" noEditPoints="1" noAdjustHandles="1" noChangeArrowheads="1" noChangeShapeType="1" noTextEdit="1"/>
              </p:cNvSpPr>
              <p:nvPr/>
            </p:nvSpPr>
            <p:spPr>
              <a:xfrm>
                <a:off x="10200795" y="5902618"/>
                <a:ext cx="763799" cy="384464"/>
              </a:xfrm>
              <a:prstGeom prst="rect">
                <a:avLst/>
              </a:prstGeom>
              <a:blipFill>
                <a:blip r:embed="rId5"/>
                <a:stretch>
                  <a:fillRect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BFDD3A3-445B-B64E-83A5-AA98DB625848}"/>
                  </a:ext>
                </a:extLst>
              </p:cNvPr>
              <p:cNvSpPr txBox="1"/>
              <p:nvPr/>
            </p:nvSpPr>
            <p:spPr>
              <a:xfrm>
                <a:off x="1564163" y="2447914"/>
                <a:ext cx="1258550" cy="369332"/>
              </a:xfrm>
              <a:prstGeom prst="rect">
                <a:avLst/>
              </a:prstGeom>
              <a:noFill/>
            </p:spPr>
            <p:txBody>
              <a:bodyPr wrap="none" rtlCol="0">
                <a:spAutoFit/>
              </a:bodyPr>
              <a:lstStyle/>
              <a:p>
                <a:r>
                  <a:rPr lang="en-US" dirty="0">
                    <a:solidFill>
                      <a:srgbClr val="FF0000"/>
                    </a:solidFill>
                  </a:rPr>
                  <a:t>Low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17" name="TextBox 16">
                <a:extLst>
                  <a:ext uri="{FF2B5EF4-FFF2-40B4-BE49-F238E27FC236}">
                    <a16:creationId xmlns:a16="http://schemas.microsoft.com/office/drawing/2014/main" id="{7BFDD3A3-445B-B64E-83A5-AA98DB625848}"/>
                  </a:ext>
                </a:extLst>
              </p:cNvPr>
              <p:cNvSpPr txBox="1">
                <a:spLocks noRot="1" noChangeAspect="1" noMove="1" noResize="1" noEditPoints="1" noAdjustHandles="1" noChangeArrowheads="1" noChangeShapeType="1" noTextEdit="1"/>
              </p:cNvSpPr>
              <p:nvPr/>
            </p:nvSpPr>
            <p:spPr>
              <a:xfrm>
                <a:off x="1564163" y="2447914"/>
                <a:ext cx="1258550" cy="369332"/>
              </a:xfrm>
              <a:prstGeom prst="rect">
                <a:avLst/>
              </a:prstGeom>
              <a:blipFill>
                <a:blip r:embed="rId6"/>
                <a:stretch>
                  <a:fillRect l="-3000" t="-6667" r="-3000" b="-2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7559EC8-039A-BB47-A3D4-988A750F3617}"/>
                  </a:ext>
                </a:extLst>
              </p:cNvPr>
              <p:cNvSpPr txBox="1"/>
              <p:nvPr/>
            </p:nvSpPr>
            <p:spPr>
              <a:xfrm>
                <a:off x="7153275" y="2447914"/>
                <a:ext cx="1302729" cy="369332"/>
              </a:xfrm>
              <a:prstGeom prst="rect">
                <a:avLst/>
              </a:prstGeom>
              <a:noFill/>
            </p:spPr>
            <p:txBody>
              <a:bodyPr wrap="none" rtlCol="0">
                <a:spAutoFit/>
              </a:bodyPr>
              <a:lstStyle/>
              <a:p>
                <a:r>
                  <a:rPr lang="en-US" dirty="0">
                    <a:solidFill>
                      <a:srgbClr val="FF0000"/>
                    </a:solidFill>
                  </a:rPr>
                  <a:t>High </a:t>
                </a:r>
                <a14:m>
                  <m:oMath xmlns:m="http://schemas.openxmlformats.org/officeDocument/2006/math">
                    <m:r>
                      <m:rPr>
                        <m:sty m:val="p"/>
                      </m:rPr>
                      <a:rPr lang="en-US">
                        <a:solidFill>
                          <a:srgbClr val="FF0000"/>
                        </a:solidFill>
                        <a:latin typeface="Cambria Math" panose="02040503050406030204" pitchFamily="18" charset="0"/>
                      </a:rPr>
                      <m:t>Δ</m:t>
                    </m:r>
                    <m:r>
                      <a:rPr lang="en-US" i="1">
                        <a:solidFill>
                          <a:srgbClr val="FF0000"/>
                        </a:solidFill>
                        <a:latin typeface="Cambria Math" panose="02040503050406030204" pitchFamily="18" charset="0"/>
                      </a:rPr>
                      <m:t>𝑚</m:t>
                    </m:r>
                  </m:oMath>
                </a14:m>
                <a:r>
                  <a:rPr lang="en-US" dirty="0">
                    <a:solidFill>
                      <a:srgbClr val="FF0000"/>
                    </a:solidFill>
                  </a:rPr>
                  <a:t> CR</a:t>
                </a:r>
              </a:p>
            </p:txBody>
          </p:sp>
        </mc:Choice>
        <mc:Fallback>
          <p:sp>
            <p:nvSpPr>
              <p:cNvPr id="18" name="TextBox 17">
                <a:extLst>
                  <a:ext uri="{FF2B5EF4-FFF2-40B4-BE49-F238E27FC236}">
                    <a16:creationId xmlns:a16="http://schemas.microsoft.com/office/drawing/2014/main" id="{67559EC8-039A-BB47-A3D4-988A750F3617}"/>
                  </a:ext>
                </a:extLst>
              </p:cNvPr>
              <p:cNvSpPr txBox="1">
                <a:spLocks noRot="1" noChangeAspect="1" noMove="1" noResize="1" noEditPoints="1" noAdjustHandles="1" noChangeArrowheads="1" noChangeShapeType="1" noTextEdit="1"/>
              </p:cNvSpPr>
              <p:nvPr/>
            </p:nvSpPr>
            <p:spPr>
              <a:xfrm>
                <a:off x="7153275" y="2447914"/>
                <a:ext cx="1302729" cy="369332"/>
              </a:xfrm>
              <a:prstGeom prst="rect">
                <a:avLst/>
              </a:prstGeom>
              <a:blipFill>
                <a:blip r:embed="rId7"/>
                <a:stretch>
                  <a:fillRect l="-2885" t="-6667" r="-1923" b="-23333"/>
                </a:stretch>
              </a:blipFill>
            </p:spPr>
            <p:txBody>
              <a:bodyPr/>
              <a:lstStyle/>
              <a:p>
                <a:r>
                  <a:rPr lang="en-US">
                    <a:noFill/>
                  </a:rPr>
                  <a:t> </a:t>
                </a:r>
              </a:p>
            </p:txBody>
          </p:sp>
        </mc:Fallback>
      </mc:AlternateContent>
    </p:spTree>
    <p:extLst>
      <p:ext uri="{BB962C8B-B14F-4D97-AF65-F5344CB8AC3E}">
        <p14:creationId xmlns:p14="http://schemas.microsoft.com/office/powerpoint/2010/main" val="3408586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34EA6F7B-3286-4947-A221-C5F60B11DB96}"/>
              </a:ext>
            </a:extLst>
          </p:cNvPr>
          <p:cNvPicPr>
            <a:picLocks noChangeAspect="1"/>
          </p:cNvPicPr>
          <p:nvPr/>
        </p:nvPicPr>
        <p:blipFill>
          <a:blip r:embed="rId3"/>
          <a:stretch>
            <a:fillRect/>
          </a:stretch>
        </p:blipFill>
        <p:spPr>
          <a:xfrm>
            <a:off x="6537164" y="3104002"/>
            <a:ext cx="5462059" cy="1986724"/>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0F9F9B9D-8F0E-BF4C-940D-F18755155A06}"/>
                  </a:ext>
                </a:extLst>
              </p:cNvPr>
              <p:cNvSpPr>
                <a:spLocks noGrp="1"/>
              </p:cNvSpPr>
              <p:nvPr>
                <p:ph idx="1"/>
              </p:nvPr>
            </p:nvSpPr>
            <p:spPr>
              <a:xfrm>
                <a:off x="348343" y="1229480"/>
                <a:ext cx="11511148" cy="5235995"/>
              </a:xfrm>
            </p:spPr>
            <p:txBody>
              <a:bodyPr/>
              <a:lstStyle/>
              <a:p>
                <a:r>
                  <a:rPr lang="en-US" dirty="0"/>
                  <a:t>Hierarchy Problem</a:t>
                </a:r>
              </a:p>
              <a:p>
                <a:pPr lvl="1"/>
                <a:r>
                  <a:rPr lang="en-US" dirty="0"/>
                  <a:t>Higgs mass divergence from fermionic loop corrections</a:t>
                </a:r>
              </a:p>
              <a:p>
                <a:pPr lvl="2"/>
                <a:r>
                  <a:rPr lang="en-US" dirty="0"/>
                  <a:t>Direct contradiction to observed mass of 125.18 GeV</a:t>
                </a:r>
              </a:p>
              <a:p>
                <a:pPr lvl="1"/>
                <a14:m>
                  <m:oMath xmlns:m="http://schemas.openxmlformats.org/officeDocument/2006/math">
                    <m:r>
                      <m:rPr>
                        <m:sty m:val="p"/>
                      </m:rPr>
                      <a:rPr lang="en-US" b="0" i="1" smtClean="0">
                        <a:latin typeface="Cambria Math" panose="02040503050406030204" pitchFamily="18" charset="0"/>
                      </a:rPr>
                      <m:t>Δ</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𝑚</m:t>
                        </m:r>
                      </m:e>
                      <m:sub>
                        <m:r>
                          <a:rPr lang="en-US" b="0" i="1" smtClean="0">
                            <a:latin typeface="Cambria Math" panose="02040503050406030204" pitchFamily="18" charset="0"/>
                          </a:rPr>
                          <m:t>𝐻</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𝜆</m:t>
                                    </m:r>
                                  </m:e>
                                  <m:sub>
                                    <m:r>
                                      <a:rPr lang="en-US" b="0" i="1" smtClean="0">
                                        <a:latin typeface="Cambria Math" panose="02040503050406030204" pitchFamily="18" charset="0"/>
                                      </a:rPr>
                                      <m:t>𝑓</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8</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𝜋</m:t>
                            </m:r>
                          </m:e>
                          <m:sup>
                            <m:r>
                              <a:rPr lang="en-US" b="0" i="1" smtClean="0">
                                <a:latin typeface="Cambria Math" panose="02040503050406030204" pitchFamily="18" charset="0"/>
                              </a:rPr>
                              <m:t>2</m:t>
                            </m:r>
                          </m:sup>
                        </m:sSup>
                      </m:den>
                    </m:f>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Λ</m:t>
                        </m:r>
                      </m:e>
                      <m:sub>
                        <m:r>
                          <a:rPr lang="en-US" b="0" i="1" smtClean="0">
                            <a:latin typeface="Cambria Math" panose="02040503050406030204" pitchFamily="18" charset="0"/>
                          </a:rPr>
                          <m:t>𝑈𝑉</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oMath>
                </a14:m>
                <a:endParaRPr lang="en-US" b="0" dirty="0"/>
              </a:p>
              <a:p>
                <a:pPr lvl="1"/>
                <a:r>
                  <a:rPr lang="en-US" b="0" dirty="0"/>
                  <a:t>Solution within Standard Model</a:t>
                </a:r>
              </a:p>
              <a:p>
                <a:pPr lvl="2"/>
                <a:r>
                  <a:rPr lang="en-US" dirty="0"/>
                  <a:t>Fine tuning, but is not natural</a:t>
                </a:r>
              </a:p>
              <a:p>
                <a:pPr lvl="2"/>
                <a:r>
                  <a:rPr lang="en-US" b="0" dirty="0"/>
                  <a:t>Ultraviolet cutoff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Λ</m:t>
                        </m:r>
                      </m:e>
                      <m:sub>
                        <m:r>
                          <a:rPr lang="en-US" b="0" i="1" smtClean="0">
                            <a:latin typeface="Cambria Math" panose="02040503050406030204" pitchFamily="18" charset="0"/>
                            <a:ea typeface="Cambria Math" panose="02040503050406030204" pitchFamily="18" charset="0"/>
                          </a:rPr>
                          <m:t>𝑈𝑉</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𝑃</m:t>
                        </m:r>
                      </m:sub>
                    </m:sSub>
                  </m:oMath>
                </a14:m>
                <a:endParaRPr lang="en-US" b="0" dirty="0"/>
              </a:p>
            </p:txBody>
          </p:sp>
        </mc:Choice>
        <mc:Fallback>
          <p:sp>
            <p:nvSpPr>
              <p:cNvPr id="2" name="Content Placeholder 1">
                <a:extLst>
                  <a:ext uri="{FF2B5EF4-FFF2-40B4-BE49-F238E27FC236}">
                    <a16:creationId xmlns:a16="http://schemas.microsoft.com/office/drawing/2014/main" id="{0F9F9B9D-8F0E-BF4C-940D-F18755155A06}"/>
                  </a:ext>
                </a:extLst>
              </p:cNvPr>
              <p:cNvSpPr>
                <a:spLocks noGrp="1" noRot="1" noChangeAspect="1" noMove="1" noResize="1" noEditPoints="1" noAdjustHandles="1" noChangeArrowheads="1" noChangeShapeType="1" noTextEdit="1"/>
              </p:cNvSpPr>
              <p:nvPr>
                <p:ph idx="1"/>
              </p:nvPr>
            </p:nvSpPr>
            <p:spPr>
              <a:xfrm>
                <a:off x="348343" y="1229480"/>
                <a:ext cx="11511148" cy="5235995"/>
              </a:xfrm>
              <a:blipFill>
                <a:blip r:embed="rId4"/>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5F8E7115-5414-4144-BE7A-D43AAFBC9699}"/>
              </a:ext>
            </a:extLst>
          </p:cNvPr>
          <p:cNvSpPr>
            <a:spLocks noGrp="1"/>
          </p:cNvSpPr>
          <p:nvPr>
            <p:ph type="dt" sz="half" idx="2"/>
          </p:nvPr>
        </p:nvSpPr>
        <p:spPr/>
        <p:txBody>
          <a:bodyPr/>
          <a:lstStyle/>
          <a:p>
            <a:fld id="{0E44E4DB-7950-E345-B460-B60DDC3292FF}" type="datetime1">
              <a:rPr lang="en-US" smtClean="0"/>
              <a:pPr/>
              <a:t>12/16/19</a:t>
            </a:fld>
            <a:endParaRPr lang="en-US" dirty="0"/>
          </a:p>
        </p:txBody>
      </p:sp>
      <p:sp>
        <p:nvSpPr>
          <p:cNvPr id="4" name="Footer Placeholder 3">
            <a:extLst>
              <a:ext uri="{FF2B5EF4-FFF2-40B4-BE49-F238E27FC236}">
                <a16:creationId xmlns:a16="http://schemas.microsoft.com/office/drawing/2014/main" id="{588131C0-056F-EF44-A704-F8A485DA6F1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946ABB6-1F4A-684A-AE7D-500AD6FFF114}"/>
              </a:ext>
            </a:extLst>
          </p:cNvPr>
          <p:cNvSpPr>
            <a:spLocks noGrp="1"/>
          </p:cNvSpPr>
          <p:nvPr>
            <p:ph type="sldNum" sz="quarter" idx="4"/>
          </p:nvPr>
        </p:nvSpPr>
        <p:spPr/>
        <p:txBody>
          <a:bodyPr/>
          <a:lstStyle/>
          <a:p>
            <a:fld id="{4FAB73BC-B049-4115-A692-8D63A059BFB8}" type="slidenum">
              <a:rPr lang="en-US" smtClean="0"/>
              <a:pPr/>
              <a:t>4</a:t>
            </a:fld>
            <a:endParaRPr lang="en-US" dirty="0"/>
          </a:p>
        </p:txBody>
      </p:sp>
      <p:sp>
        <p:nvSpPr>
          <p:cNvPr id="6" name="Title 5">
            <a:extLst>
              <a:ext uri="{FF2B5EF4-FFF2-40B4-BE49-F238E27FC236}">
                <a16:creationId xmlns:a16="http://schemas.microsoft.com/office/drawing/2014/main" id="{C04027CB-74BB-B54C-AB85-E78FDBC95A87}"/>
              </a:ext>
            </a:extLst>
          </p:cNvPr>
          <p:cNvSpPr>
            <a:spLocks noGrp="1"/>
          </p:cNvSpPr>
          <p:nvPr>
            <p:ph type="title"/>
          </p:nvPr>
        </p:nvSpPr>
        <p:spPr/>
        <p:txBody>
          <a:bodyPr/>
          <a:lstStyle/>
          <a:p>
            <a:r>
              <a:rPr lang="en-US" dirty="0"/>
              <a:t>Hierarchy Problem</a:t>
            </a:r>
          </a:p>
        </p:txBody>
      </p:sp>
      <p:sp>
        <p:nvSpPr>
          <p:cNvPr id="8" name="Rectangle 7">
            <a:extLst>
              <a:ext uri="{FF2B5EF4-FFF2-40B4-BE49-F238E27FC236}">
                <a16:creationId xmlns:a16="http://schemas.microsoft.com/office/drawing/2014/main" id="{A4A10D54-08C9-FA43-A2B1-09A8DFCF95C9}"/>
              </a:ext>
            </a:extLst>
          </p:cNvPr>
          <p:cNvSpPr/>
          <p:nvPr/>
        </p:nvSpPr>
        <p:spPr>
          <a:xfrm>
            <a:off x="8455358" y="3078730"/>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40F570B-7DF7-1C42-B09B-2372CD668772}"/>
              </a:ext>
            </a:extLst>
          </p:cNvPr>
          <p:cNvSpPr/>
          <p:nvPr/>
        </p:nvSpPr>
        <p:spPr>
          <a:xfrm>
            <a:off x="10392842" y="3062314"/>
            <a:ext cx="319482" cy="208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9F74A2-211A-4447-93FB-C1434C23808C}"/>
              </a:ext>
            </a:extLst>
          </p:cNvPr>
          <p:cNvSpPr/>
          <p:nvPr/>
        </p:nvSpPr>
        <p:spPr>
          <a:xfrm>
            <a:off x="9453661" y="3791805"/>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7CF964-C328-1B43-991B-A5452444B6C2}"/>
              </a:ext>
            </a:extLst>
          </p:cNvPr>
          <p:cNvSpPr/>
          <p:nvPr/>
        </p:nvSpPr>
        <p:spPr>
          <a:xfrm>
            <a:off x="9366488" y="2682001"/>
            <a:ext cx="256347" cy="216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D0048EA-16AD-0C43-8DDD-3102917B97F5}"/>
                  </a:ext>
                </a:extLst>
              </p:cNvPr>
              <p:cNvSpPr txBox="1"/>
              <p:nvPr/>
            </p:nvSpPr>
            <p:spPr>
              <a:xfrm>
                <a:off x="7555875" y="3670717"/>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16" name="TextBox 15">
                <a:extLst>
                  <a:ext uri="{FF2B5EF4-FFF2-40B4-BE49-F238E27FC236}">
                    <a16:creationId xmlns:a16="http://schemas.microsoft.com/office/drawing/2014/main" id="{7D0048EA-16AD-0C43-8DDD-3102917B97F5}"/>
                  </a:ext>
                </a:extLst>
              </p:cNvPr>
              <p:cNvSpPr txBox="1">
                <a:spLocks noRot="1" noChangeAspect="1" noMove="1" noResize="1" noEditPoints="1" noAdjustHandles="1" noChangeArrowheads="1" noChangeShapeType="1" noTextEdit="1"/>
              </p:cNvSpPr>
              <p:nvPr/>
            </p:nvSpPr>
            <p:spPr>
              <a:xfrm>
                <a:off x="7555875" y="3670717"/>
                <a:ext cx="412612" cy="461665"/>
              </a:xfrm>
              <a:prstGeom prst="rect">
                <a:avLst/>
              </a:prstGeom>
              <a:blipFill>
                <a:blip r:embed="rId5"/>
                <a:stretch>
                  <a:fillRect l="-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72D74EF-5A3B-B94C-89B7-5118E35A7B31}"/>
                  </a:ext>
                </a:extLst>
              </p:cNvPr>
              <p:cNvSpPr txBox="1"/>
              <p:nvPr/>
            </p:nvSpPr>
            <p:spPr>
              <a:xfrm>
                <a:off x="9029044" y="3072658"/>
                <a:ext cx="4867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20" name="TextBox 19">
                <a:extLst>
                  <a:ext uri="{FF2B5EF4-FFF2-40B4-BE49-F238E27FC236}">
                    <a16:creationId xmlns:a16="http://schemas.microsoft.com/office/drawing/2014/main" id="{372D74EF-5A3B-B94C-89B7-5118E35A7B31}"/>
                  </a:ext>
                </a:extLst>
              </p:cNvPr>
              <p:cNvSpPr txBox="1">
                <a:spLocks noRot="1" noChangeAspect="1" noMove="1" noResize="1" noEditPoints="1" noAdjustHandles="1" noChangeArrowheads="1" noChangeShapeType="1" noTextEdit="1"/>
              </p:cNvSpPr>
              <p:nvPr/>
            </p:nvSpPr>
            <p:spPr>
              <a:xfrm>
                <a:off x="9029044" y="3072658"/>
                <a:ext cx="486780" cy="461665"/>
              </a:xfrm>
              <a:prstGeom prst="rect">
                <a:avLst/>
              </a:prstGeom>
              <a:blipFill>
                <a:blip r:embed="rId6"/>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AD31C59-7AE4-7740-A1A1-3125F77C7B69}"/>
                  </a:ext>
                </a:extLst>
              </p:cNvPr>
              <p:cNvSpPr txBox="1"/>
              <p:nvPr/>
            </p:nvSpPr>
            <p:spPr>
              <a:xfrm>
                <a:off x="9082727" y="4813886"/>
                <a:ext cx="370934" cy="4707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sz="2400" dirty="0"/>
              </a:p>
            </p:txBody>
          </p:sp>
        </mc:Choice>
        <mc:Fallback xmlns="">
          <p:sp>
            <p:nvSpPr>
              <p:cNvPr id="21" name="TextBox 20">
                <a:extLst>
                  <a:ext uri="{FF2B5EF4-FFF2-40B4-BE49-F238E27FC236}">
                    <a16:creationId xmlns:a16="http://schemas.microsoft.com/office/drawing/2014/main" id="{2AD31C59-7AE4-7740-A1A1-3125F77C7B69}"/>
                  </a:ext>
                </a:extLst>
              </p:cNvPr>
              <p:cNvSpPr txBox="1">
                <a:spLocks noRot="1" noChangeAspect="1" noMove="1" noResize="1" noEditPoints="1" noAdjustHandles="1" noChangeArrowheads="1" noChangeShapeType="1" noTextEdit="1"/>
              </p:cNvSpPr>
              <p:nvPr/>
            </p:nvSpPr>
            <p:spPr>
              <a:xfrm>
                <a:off x="9082727" y="4813886"/>
                <a:ext cx="370934" cy="470706"/>
              </a:xfrm>
              <a:prstGeom prst="rect">
                <a:avLst/>
              </a:prstGeom>
              <a:blipFill>
                <a:blip r:embed="rId7"/>
                <a:stretch>
                  <a:fillRect l="-10000" r="-10000" b="-13158"/>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E8CE012A-74A9-264D-9D76-5F1653278955}"/>
              </a:ext>
            </a:extLst>
          </p:cNvPr>
          <p:cNvPicPr>
            <a:picLocks noChangeAspect="1"/>
          </p:cNvPicPr>
          <p:nvPr/>
        </p:nvPicPr>
        <p:blipFill>
          <a:blip r:embed="rId8"/>
          <a:stretch>
            <a:fillRect/>
          </a:stretch>
        </p:blipFill>
        <p:spPr>
          <a:xfrm>
            <a:off x="9785876" y="8817"/>
            <a:ext cx="1435100" cy="1447800"/>
          </a:xfrm>
          <a:prstGeom prst="rect">
            <a:avLst/>
          </a:prstGeom>
        </p:spPr>
      </p:pic>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D166A382-C50E-F543-AF9D-1524BB3BFE5E}"/>
                  </a:ext>
                </a:extLst>
              </p:cNvPr>
              <p:cNvSpPr txBox="1"/>
              <p:nvPr/>
            </p:nvSpPr>
            <p:spPr>
              <a:xfrm>
                <a:off x="10443290" y="3670717"/>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45" name="TextBox 44">
                <a:extLst>
                  <a:ext uri="{FF2B5EF4-FFF2-40B4-BE49-F238E27FC236}">
                    <a16:creationId xmlns:a16="http://schemas.microsoft.com/office/drawing/2014/main" id="{D166A382-C50E-F543-AF9D-1524BB3BFE5E}"/>
                  </a:ext>
                </a:extLst>
              </p:cNvPr>
              <p:cNvSpPr txBox="1">
                <a:spLocks noRot="1" noChangeAspect="1" noMove="1" noResize="1" noEditPoints="1" noAdjustHandles="1" noChangeArrowheads="1" noChangeShapeType="1" noTextEdit="1"/>
              </p:cNvSpPr>
              <p:nvPr/>
            </p:nvSpPr>
            <p:spPr>
              <a:xfrm>
                <a:off x="10443290" y="3670717"/>
                <a:ext cx="412612" cy="461665"/>
              </a:xfrm>
              <a:prstGeom prst="rect">
                <a:avLst/>
              </a:prstGeom>
              <a:blipFill>
                <a:blip r:embed="rId9"/>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89A00FE-FBE4-1C4A-A736-F6B5A1A57985}"/>
              </a:ext>
            </a:extLst>
          </p:cNvPr>
          <p:cNvSpPr txBox="1"/>
          <p:nvPr/>
        </p:nvSpPr>
        <p:spPr>
          <a:xfrm>
            <a:off x="0" y="6032385"/>
            <a:ext cx="2403222" cy="369332"/>
          </a:xfrm>
          <a:prstGeom prst="rect">
            <a:avLst/>
          </a:prstGeom>
          <a:noFill/>
        </p:spPr>
        <p:txBody>
          <a:bodyPr wrap="none" rtlCol="0">
            <a:spAutoFit/>
          </a:bodyPr>
          <a:lstStyle/>
          <a:p>
            <a:r>
              <a:rPr lang="en-US" dirty="0" err="1"/>
              <a:t>arXiv</a:t>
            </a:r>
            <a:r>
              <a:rPr lang="en-US" dirty="0"/>
              <a:t>: hep-</a:t>
            </a:r>
            <a:r>
              <a:rPr lang="en-US" dirty="0" err="1"/>
              <a:t>ph</a:t>
            </a:r>
            <a:r>
              <a:rPr lang="en-US" dirty="0"/>
              <a:t>/9709356 </a:t>
            </a:r>
            <a:endParaRPr lang="en-US" dirty="0">
              <a:effectLst/>
            </a:endParaRPr>
          </a:p>
        </p:txBody>
      </p:sp>
    </p:spTree>
    <p:extLst>
      <p:ext uri="{BB962C8B-B14F-4D97-AF65-F5344CB8AC3E}">
        <p14:creationId xmlns:p14="http://schemas.microsoft.com/office/powerpoint/2010/main" val="33657355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4301D9C-02FC-AA46-AE72-C2886544E561}"/>
                  </a:ext>
                </a:extLst>
              </p:cNvPr>
              <p:cNvSpPr>
                <a:spLocks noGrp="1"/>
              </p:cNvSpPr>
              <p:nvPr>
                <p:ph idx="1"/>
              </p:nvPr>
            </p:nvSpPr>
            <p:spPr>
              <a:xfrm>
                <a:off x="348343" y="1229480"/>
                <a:ext cx="5933187" cy="5235995"/>
              </a:xfrm>
            </p:spPr>
            <p:txBody>
              <a:bodyPr/>
              <a:lstStyle/>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t>
                </a:r>
              </a:p>
              <a:p>
                <a:pPr lvl="1"/>
                <a:r>
                  <a:rPr lang="en-US" dirty="0"/>
                  <a:t>Validate background estimation</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250&lt;</m:t>
                        </m:r>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r>
                      <a:rPr lang="en-US" b="0" i="1" smtClean="0">
                        <a:latin typeface="Cambria Math" panose="02040503050406030204" pitchFamily="18" charset="0"/>
                      </a:rPr>
                      <m:t>&lt;350(400)</m:t>
                    </m:r>
                  </m:oMath>
                </a14:m>
                <a:r>
                  <a:rPr lang="en-US" dirty="0"/>
                  <a:t> GeV</a:t>
                </a:r>
              </a:p>
              <a:p>
                <a:pPr lvl="1"/>
                <a:r>
                  <a:rPr lang="en-US" dirty="0"/>
                  <a:t>Relaxed cuts compared to search region</a:t>
                </a:r>
              </a:p>
            </p:txBody>
          </p:sp>
        </mc:Choice>
        <mc:Fallback>
          <p:sp>
            <p:nvSpPr>
              <p:cNvPr id="2" name="Content Placeholder 1">
                <a:extLst>
                  <a:ext uri="{FF2B5EF4-FFF2-40B4-BE49-F238E27FC236}">
                    <a16:creationId xmlns:a16="http://schemas.microsoft.com/office/drawing/2014/main" id="{D4301D9C-02FC-AA46-AE72-C2886544E561}"/>
                  </a:ext>
                </a:extLst>
              </p:cNvPr>
              <p:cNvSpPr>
                <a:spLocks noGrp="1" noRot="1" noChangeAspect="1" noMove="1" noResize="1" noEditPoints="1" noAdjustHandles="1" noChangeArrowheads="1" noChangeShapeType="1" noTextEdit="1"/>
              </p:cNvSpPr>
              <p:nvPr>
                <p:ph idx="1"/>
              </p:nvPr>
            </p:nvSpPr>
            <p:spPr>
              <a:xfrm>
                <a:off x="348343" y="1229480"/>
                <a:ext cx="5933187" cy="5235995"/>
              </a:xfrm>
              <a:blipFill>
                <a:blip r:embed="rId2"/>
                <a:stretch>
                  <a:fillRect l="-2132"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B29B21B-8EAF-6343-9413-573A46BB2936}"/>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80A5ABFA-2F0B-3343-9FF6-42F6C6940F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4027536-3D2E-F940-9592-885EE1B27C7F}"/>
              </a:ext>
            </a:extLst>
          </p:cNvPr>
          <p:cNvSpPr>
            <a:spLocks noGrp="1"/>
          </p:cNvSpPr>
          <p:nvPr>
            <p:ph type="sldNum" sz="quarter" idx="4"/>
          </p:nvPr>
        </p:nvSpPr>
        <p:spPr/>
        <p:txBody>
          <a:bodyPr/>
          <a:lstStyle/>
          <a:p>
            <a:fld id="{4FAB73BC-B049-4115-A692-8D63A059BFB8}" type="slidenum">
              <a:rPr lang="en-US" smtClean="0"/>
              <a:pPr/>
              <a:t>40</a:t>
            </a:fld>
            <a:endParaRPr lang="en-US" dirty="0"/>
          </a:p>
        </p:txBody>
      </p:sp>
      <p:sp>
        <p:nvSpPr>
          <p:cNvPr id="6" name="Title 5">
            <a:extLst>
              <a:ext uri="{FF2B5EF4-FFF2-40B4-BE49-F238E27FC236}">
                <a16:creationId xmlns:a16="http://schemas.microsoft.com/office/drawing/2014/main" id="{281775CF-2867-B645-8BE0-241E396A72A4}"/>
              </a:ext>
            </a:extLst>
          </p:cNvPr>
          <p:cNvSpPr>
            <a:spLocks noGrp="1"/>
          </p:cNvSpPr>
          <p:nvPr>
            <p:ph type="title"/>
          </p:nvPr>
        </p:nvSpPr>
        <p:spPr/>
        <p:txBody>
          <a:bodyPr/>
          <a:lstStyle/>
          <a:p>
            <a:r>
              <a:rPr lang="en-US" dirty="0"/>
              <a:t>Validation Regions</a:t>
            </a:r>
          </a:p>
        </p:txBody>
      </p:sp>
      <p:pic>
        <p:nvPicPr>
          <p:cNvPr id="7" name="Content Placeholder 9">
            <a:extLst>
              <a:ext uri="{FF2B5EF4-FFF2-40B4-BE49-F238E27FC236}">
                <a16:creationId xmlns:a16="http://schemas.microsoft.com/office/drawing/2014/main" id="{0BB07235-320C-2E4A-BEAA-9265E600611C}"/>
              </a:ext>
            </a:extLst>
          </p:cNvPr>
          <p:cNvPicPr>
            <a:picLocks noChangeAspect="1"/>
          </p:cNvPicPr>
          <p:nvPr/>
        </p:nvPicPr>
        <p:blipFill>
          <a:blip r:embed="rId3"/>
          <a:stretch>
            <a:fillRect/>
          </a:stretch>
        </p:blipFill>
        <p:spPr>
          <a:xfrm>
            <a:off x="6659977" y="1327259"/>
            <a:ext cx="5532023" cy="5235995"/>
          </a:xfrm>
          <a:prstGeom prst="rect">
            <a:avLst/>
          </a:prstGeom>
        </p:spPr>
      </p:pic>
      <p:sp>
        <p:nvSpPr>
          <p:cNvPr id="8" name="Rectangle 7">
            <a:extLst>
              <a:ext uri="{FF2B5EF4-FFF2-40B4-BE49-F238E27FC236}">
                <a16:creationId xmlns:a16="http://schemas.microsoft.com/office/drawing/2014/main" id="{F53174BA-936C-2548-8F7D-ED061ABEFF70}"/>
              </a:ext>
            </a:extLst>
          </p:cNvPr>
          <p:cNvSpPr/>
          <p:nvPr/>
        </p:nvSpPr>
        <p:spPr>
          <a:xfrm>
            <a:off x="7543800" y="1471613"/>
            <a:ext cx="77152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3088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B29B21B-8EAF-6343-9413-573A46BB2936}"/>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80A5ABFA-2F0B-3343-9FF6-42F6C6940F9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4027536-3D2E-F940-9592-885EE1B27C7F}"/>
              </a:ext>
            </a:extLst>
          </p:cNvPr>
          <p:cNvSpPr>
            <a:spLocks noGrp="1"/>
          </p:cNvSpPr>
          <p:nvPr>
            <p:ph type="sldNum" sz="quarter" idx="4"/>
          </p:nvPr>
        </p:nvSpPr>
        <p:spPr/>
        <p:txBody>
          <a:bodyPr/>
          <a:lstStyle/>
          <a:p>
            <a:fld id="{4FAB73BC-B049-4115-A692-8D63A059BFB8}" type="slidenum">
              <a:rPr lang="en-US" smtClean="0"/>
              <a:pPr/>
              <a:t>41</a:t>
            </a:fld>
            <a:endParaRPr lang="en-US" dirty="0"/>
          </a:p>
        </p:txBody>
      </p:sp>
      <p:sp>
        <p:nvSpPr>
          <p:cNvPr id="6" name="Title 5">
            <a:extLst>
              <a:ext uri="{FF2B5EF4-FFF2-40B4-BE49-F238E27FC236}">
                <a16:creationId xmlns:a16="http://schemas.microsoft.com/office/drawing/2014/main" id="{281775CF-2867-B645-8BE0-241E396A72A4}"/>
              </a:ext>
            </a:extLst>
          </p:cNvPr>
          <p:cNvSpPr>
            <a:spLocks noGrp="1"/>
          </p:cNvSpPr>
          <p:nvPr>
            <p:ph type="title"/>
          </p:nvPr>
        </p:nvSpPr>
        <p:spPr/>
        <p:txBody>
          <a:bodyPr/>
          <a:lstStyle/>
          <a:p>
            <a:r>
              <a:rPr lang="en-US" dirty="0"/>
              <a:t>Validation Regions</a:t>
            </a:r>
          </a:p>
        </p:txBody>
      </p:sp>
      <p:pic>
        <p:nvPicPr>
          <p:cNvPr id="7" name="Content Placeholder 9">
            <a:extLst>
              <a:ext uri="{FF2B5EF4-FFF2-40B4-BE49-F238E27FC236}">
                <a16:creationId xmlns:a16="http://schemas.microsoft.com/office/drawing/2014/main" id="{0BB07235-320C-2E4A-BEAA-9265E600611C}"/>
              </a:ext>
            </a:extLst>
          </p:cNvPr>
          <p:cNvPicPr>
            <a:picLocks noChangeAspect="1"/>
          </p:cNvPicPr>
          <p:nvPr/>
        </p:nvPicPr>
        <p:blipFill>
          <a:blip r:embed="rId2"/>
          <a:stretch>
            <a:fillRect/>
          </a:stretch>
        </p:blipFill>
        <p:spPr>
          <a:xfrm>
            <a:off x="6659977" y="1327259"/>
            <a:ext cx="5532023" cy="5235995"/>
          </a:xfrm>
          <a:prstGeom prst="rect">
            <a:avLst/>
          </a:prstGeom>
        </p:spPr>
      </p:pic>
      <p:pic>
        <p:nvPicPr>
          <p:cNvPr id="8" name="Content Placeholder 9">
            <a:extLst>
              <a:ext uri="{FF2B5EF4-FFF2-40B4-BE49-F238E27FC236}">
                <a16:creationId xmlns:a16="http://schemas.microsoft.com/office/drawing/2014/main" id="{223829EA-9B03-6D4D-AD07-3E0E348C5952}"/>
              </a:ext>
            </a:extLst>
          </p:cNvPr>
          <p:cNvPicPr>
            <a:picLocks noChangeAspect="1"/>
          </p:cNvPicPr>
          <p:nvPr/>
        </p:nvPicPr>
        <p:blipFill>
          <a:blip r:embed="rId3"/>
          <a:stretch>
            <a:fillRect/>
          </a:stretch>
        </p:blipFill>
        <p:spPr>
          <a:xfrm>
            <a:off x="6659976" y="1333764"/>
            <a:ext cx="5532022" cy="5229490"/>
          </a:xfrm>
          <a:prstGeom prst="rect">
            <a:avLst/>
          </a:prstGeom>
        </p:spPr>
      </p:pic>
      <p:sp>
        <p:nvSpPr>
          <p:cNvPr id="9" name="Rectangle 8">
            <a:extLst>
              <a:ext uri="{FF2B5EF4-FFF2-40B4-BE49-F238E27FC236}">
                <a16:creationId xmlns:a16="http://schemas.microsoft.com/office/drawing/2014/main" id="{010C5092-7DA3-A942-BA4E-1DC1F3CE7185}"/>
              </a:ext>
            </a:extLst>
          </p:cNvPr>
          <p:cNvSpPr/>
          <p:nvPr/>
        </p:nvSpPr>
        <p:spPr>
          <a:xfrm>
            <a:off x="7543800" y="1471613"/>
            <a:ext cx="771525" cy="185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Content Placeholder 1">
                <a:extLst>
                  <a:ext uri="{FF2B5EF4-FFF2-40B4-BE49-F238E27FC236}">
                    <a16:creationId xmlns:a16="http://schemas.microsoft.com/office/drawing/2014/main" id="{6EEEBEE8-3FFF-4243-B5B9-9B77E50BF6DA}"/>
                  </a:ext>
                </a:extLst>
              </p:cNvPr>
              <p:cNvSpPr txBox="1">
                <a:spLocks/>
              </p:cNvSpPr>
              <p:nvPr/>
            </p:nvSpPr>
            <p:spPr>
              <a:xfrm>
                <a:off x="348343" y="1229480"/>
                <a:ext cx="5933187" cy="5235995"/>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a:t>
                </a:r>
              </a:p>
              <a:p>
                <a:pPr lvl="1"/>
                <a:r>
                  <a:rPr lang="en-US" dirty="0"/>
                  <a:t>Validate background estimation</a:t>
                </a:r>
              </a:p>
              <a:p>
                <a:pPr lvl="1"/>
                <a14:m>
                  <m:oMath xmlns:m="http://schemas.openxmlformats.org/officeDocument/2006/math">
                    <m:sSubSup>
                      <m:sSubSupPr>
                        <m:ctrlPr>
                          <a:rPr lang="en-US" i="1" smtClean="0">
                            <a:latin typeface="Cambria Math" panose="02040503050406030204" pitchFamily="18" charset="0"/>
                          </a:rPr>
                        </m:ctrlPr>
                      </m:sSubSupPr>
                      <m:e>
                        <m:r>
                          <a:rPr lang="en-US" i="1" smtClean="0">
                            <a:latin typeface="Cambria Math" panose="02040503050406030204" pitchFamily="18" charset="0"/>
                          </a:rPr>
                          <m:t>250&lt;</m:t>
                        </m:r>
                        <m:r>
                          <a:rPr lang="en-US" i="1" smtClean="0">
                            <a:latin typeface="Cambria Math" panose="02040503050406030204" pitchFamily="18" charset="0"/>
                          </a:rPr>
                          <m:t>𝑝</m:t>
                        </m:r>
                      </m:e>
                      <m:sub>
                        <m:r>
                          <a:rPr lang="en-US" i="1" smtClean="0">
                            <a:latin typeface="Cambria Math" panose="02040503050406030204" pitchFamily="18" charset="0"/>
                          </a:rPr>
                          <m:t>𝑇</m:t>
                        </m:r>
                      </m:sub>
                      <m:sup>
                        <m:r>
                          <a:rPr lang="en-US" i="1" smtClean="0">
                            <a:latin typeface="Cambria Math" panose="02040503050406030204" pitchFamily="18" charset="0"/>
                          </a:rPr>
                          <m:t>𝑚𝑖𝑠𝑠</m:t>
                        </m:r>
                      </m:sup>
                    </m:sSubSup>
                    <m:r>
                      <a:rPr lang="en-US" i="1" smtClean="0">
                        <a:latin typeface="Cambria Math" panose="02040503050406030204" pitchFamily="18" charset="0"/>
                      </a:rPr>
                      <m:t>&lt;400</m:t>
                    </m:r>
                  </m:oMath>
                </a14:m>
                <a:r>
                  <a:rPr lang="en-US" dirty="0"/>
                  <a:t> GeV</a:t>
                </a:r>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b="0" i="1" smtClean="0">
                        <a:latin typeface="Cambria Math" panose="02040503050406030204" pitchFamily="18" charset="0"/>
                      </a:rPr>
                      <m:t>&gt;400</m:t>
                    </m:r>
                  </m:oMath>
                </a14:m>
                <a:r>
                  <a:rPr lang="en-US" dirty="0"/>
                  <a:t> GeV</a:t>
                </a:r>
              </a:p>
              <a:p>
                <a:pPr lvl="1"/>
                <a:r>
                  <a:rPr lang="en-US" dirty="0"/>
                  <a:t>Relaxed cuts compared to search region</a:t>
                </a:r>
              </a:p>
            </p:txBody>
          </p:sp>
        </mc:Choice>
        <mc:Fallback>
          <p:sp>
            <p:nvSpPr>
              <p:cNvPr id="12" name="Content Placeholder 1">
                <a:extLst>
                  <a:ext uri="{FF2B5EF4-FFF2-40B4-BE49-F238E27FC236}">
                    <a16:creationId xmlns:a16="http://schemas.microsoft.com/office/drawing/2014/main" id="{6EEEBEE8-3FFF-4243-B5B9-9B77E50BF6DA}"/>
                  </a:ext>
                </a:extLst>
              </p:cNvPr>
              <p:cNvSpPr txBox="1">
                <a:spLocks noRot="1" noChangeAspect="1" noMove="1" noResize="1" noEditPoints="1" noAdjustHandles="1" noChangeArrowheads="1" noChangeShapeType="1" noTextEdit="1"/>
              </p:cNvSpPr>
              <p:nvPr/>
            </p:nvSpPr>
            <p:spPr>
              <a:xfrm>
                <a:off x="348343" y="1229480"/>
                <a:ext cx="5933187" cy="5235995"/>
              </a:xfrm>
              <a:prstGeom prst="rect">
                <a:avLst/>
              </a:prstGeom>
              <a:blipFill>
                <a:blip r:embed="rId4"/>
                <a:stretch>
                  <a:fillRect l="-2132" t="-1937"/>
                </a:stretch>
              </a:blipFill>
            </p:spPr>
            <p:txBody>
              <a:bodyPr/>
              <a:lstStyle/>
              <a:p>
                <a:r>
                  <a:rPr lang="en-US">
                    <a:noFill/>
                  </a:rPr>
                  <a:t> </a:t>
                </a:r>
              </a:p>
            </p:txBody>
          </p:sp>
        </mc:Fallback>
      </mc:AlternateContent>
    </p:spTree>
    <p:extLst>
      <p:ext uri="{BB962C8B-B14F-4D97-AF65-F5344CB8AC3E}">
        <p14:creationId xmlns:p14="http://schemas.microsoft.com/office/powerpoint/2010/main" val="157848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39AF745-6308-3541-A1FA-BCEEB5ACF70C}"/>
                  </a:ext>
                </a:extLst>
              </p:cNvPr>
              <p:cNvSpPr>
                <a:spLocks noGrp="1"/>
              </p:cNvSpPr>
              <p:nvPr>
                <p:ph idx="1"/>
              </p:nvPr>
            </p:nvSpPr>
            <p:spPr/>
            <p:txBody>
              <a:bodyPr/>
              <a:lstStyle/>
              <a:p>
                <a:r>
                  <a:rPr lang="en-US" dirty="0"/>
                  <a:t>Method for getting limits on Data, signal, and background</a:t>
                </a:r>
              </a:p>
              <a:p>
                <a:pPr lvl="1"/>
                <a:r>
                  <a:rPr lang="en-US" dirty="0"/>
                  <a:t>Likelihood function</a:t>
                </a:r>
              </a:p>
              <a:p>
                <a:pPr lvl="2"/>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nary>
                      <m:naryPr>
                        <m:chr m:val="∏"/>
                        <m:supHide m:val="on"/>
                        <m:ctrlPr>
                          <a:rPr lang="en-US" b="0" i="1" smtClean="0">
                            <a:latin typeface="Cambria Math" panose="02040503050406030204" pitchFamily="18" charset="0"/>
                            <a:ea typeface="Cambria Math" panose="02040503050406030204" pitchFamily="18" charset="0"/>
                          </a:rPr>
                        </m:ctrlPr>
                      </m:naryPr>
                      <m:sub>
                        <m:r>
                          <m:rPr>
                            <m:brk m:alnAt="7"/>
                          </m:rPr>
                          <a:rPr lang="en-US" b="0" i="1" smtClean="0">
                            <a:latin typeface="Cambria Math" panose="02040503050406030204" pitchFamily="18" charset="0"/>
                            <a:ea typeface="Cambria Math" panose="02040503050406030204" pitchFamily="18" charset="0"/>
                          </a:rPr>
                          <m:t>𝑖</m:t>
                        </m:r>
                      </m:sub>
                      <m:sup/>
                      <m:e>
                        <m:f>
                          <m:fPr>
                            <m:ctrlPr>
                              <a:rPr lang="en-US" b="0" i="1" smtClean="0">
                                <a:latin typeface="Cambria Math" panose="02040503050406030204" pitchFamily="18" charset="0"/>
                                <a:ea typeface="Cambria Math" panose="02040503050406030204" pitchFamily="18" charset="0"/>
                              </a:rPr>
                            </m:ctrlPr>
                          </m:fPr>
                          <m:num>
                            <m:sSup>
                              <m:sSupPr>
                                <m:ctrlPr>
                                  <a:rPr lang="en-US" b="0" i="1" smtClean="0">
                                    <a:latin typeface="Cambria Math" panose="02040503050406030204" pitchFamily="18" charset="0"/>
                                    <a:ea typeface="Cambria Math" panose="02040503050406030204" pitchFamily="18" charset="0"/>
                                  </a:rPr>
                                </m:ctrlPr>
                              </m:sSupPr>
                              <m:e>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𝑠</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𝑖</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d>
                                  </m:e>
                                </m:d>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sup>
                            </m:sSup>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den>
                        </m:f>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𝑠</m:t>
                                    </m:r>
                                  </m:e>
                                  <m:sub>
                                    <m:r>
                                      <a:rPr lang="en-US" i="1">
                                        <a:latin typeface="Cambria Math" panose="02040503050406030204" pitchFamily="18" charset="0"/>
                                        <a:ea typeface="Cambria Math" panose="02040503050406030204" pitchFamily="18" charset="0"/>
                                      </a:rPr>
                                      <m:t>𝑖</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𝑏</m:t>
                                    </m:r>
                                  </m:e>
                                  <m:sub>
                                    <m:r>
                                      <a:rPr lang="en-US" i="1">
                                        <a:latin typeface="Cambria Math" panose="02040503050406030204" pitchFamily="18" charset="0"/>
                                        <a:ea typeface="Cambria Math" panose="02040503050406030204" pitchFamily="18" charset="0"/>
                                      </a:rPr>
                                      <m:t>𝑖</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e>
                            </m:d>
                          </m:sup>
                        </m:sSup>
                      </m:e>
                    </m:nary>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a:rPr lang="en-US" b="0" i="1" smtClean="0">
                            <a:latin typeface="Cambria Math" panose="02040503050406030204" pitchFamily="18" charset="0"/>
                            <a:ea typeface="Cambria Math" panose="02040503050406030204" pitchFamily="18" charset="0"/>
                          </a:rPr>
                          <m:t>𝜅</m:t>
                        </m:r>
                      </m:sub>
                      <m:sup/>
                      <m:e>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2</m:t>
                                </m:r>
                              </m:den>
                            </m:f>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ea typeface="Cambria Math" panose="02040503050406030204" pitchFamily="18" charset="0"/>
                                  </a:rPr>
                                  <m:t>𝜅</m:t>
                                </m:r>
                              </m:sub>
                              <m:sup>
                                <m:r>
                                  <a:rPr lang="en-US" b="0" i="1" smtClean="0">
                                    <a:latin typeface="Cambria Math" panose="02040503050406030204" pitchFamily="18" charset="0"/>
                                    <a:ea typeface="Cambria Math" panose="02040503050406030204" pitchFamily="18" charset="0"/>
                                  </a:rPr>
                                  <m:t>2</m:t>
                                </m:r>
                              </m:sup>
                            </m:sSubSup>
                          </m:sup>
                        </m:sSup>
                      </m:e>
                    </m:nary>
                  </m:oMath>
                </a14:m>
                <a:endParaRPr lang="en-US" dirty="0"/>
              </a:p>
              <a:p>
                <a:pPr lvl="2"/>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r>
                      <a:rPr lang="en-US" b="0" i="1" smtClean="0">
                        <a:latin typeface="Cambria Math" panose="02040503050406030204" pitchFamily="18" charset="0"/>
                      </a:rPr>
                      <m:t>=−2</m:t>
                    </m:r>
                    <m:r>
                      <m:rPr>
                        <m:nor/>
                      </m:rPr>
                      <a:rPr lang="en-US" b="0" i="0" smtClean="0">
                        <a:latin typeface="Cambria Math" panose="02040503050406030204" pitchFamily="18" charset="0"/>
                      </a:rPr>
                      <m:t>ln</m:t>
                    </m:r>
                    <m:f>
                      <m:fPr>
                        <m:ctrlPr>
                          <a:rPr lang="en-US" b="0"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𝜃</m:t>
                                    </m:r>
                                  </m:e>
                                </m:acc>
                              </m:e>
                              <m:sub>
                                <m:r>
                                  <a:rPr lang="en-US" b="0" i="1" smtClean="0">
                                    <a:latin typeface="Cambria Math" panose="02040503050406030204" pitchFamily="18" charset="0"/>
                                  </a:rPr>
                                  <m:t>𝜇</m:t>
                                </m:r>
                              </m:sub>
                            </m:sSub>
                          </m:e>
                        </m:d>
                      </m:num>
                      <m:den>
                        <m:r>
                          <a:rPr lang="en-US" i="1">
                            <a:latin typeface="Cambria Math" panose="02040503050406030204" pitchFamily="18" charset="0"/>
                            <a:ea typeface="Cambria Math" panose="02040503050406030204" pitchFamily="18" charset="0"/>
                          </a:rPr>
                          <m:t>ℒ</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𝜃</m:t>
                            </m:r>
                          </m:e>
                        </m:d>
                      </m:den>
                    </m:f>
                  </m:oMath>
                </a14:m>
                <a:endParaRPr lang="en-US" dirty="0"/>
              </a:p>
              <a:p>
                <a:pPr lvl="1"/>
                <a:r>
                  <a:rPr lang="en-US" dirty="0"/>
                  <a:t>Calculate the confidence levels for each signal region</a:t>
                </a:r>
              </a:p>
              <a:p>
                <a:pPr lvl="2"/>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𝜇</m:t>
                        </m:r>
                      </m:sub>
                    </m:sSub>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𝑞</m:t>
                                </m:r>
                              </m:e>
                            </m:acc>
                          </m:e>
                          <m:sub>
                            <m:r>
                              <a:rPr lang="en-US" b="0" i="1" smtClean="0">
                                <a:latin typeface="Cambria Math" panose="02040503050406030204" pitchFamily="18" charset="0"/>
                              </a:rPr>
                              <m:t>𝜇</m:t>
                            </m:r>
                          </m:sub>
                          <m:sup>
                            <m:r>
                              <a:rPr lang="en-US" b="0" i="1" smtClean="0">
                                <a:latin typeface="Cambria Math" panose="02040503050406030204" pitchFamily="18" charset="0"/>
                              </a:rPr>
                              <m:t>𝑜𝑏𝑠</m:t>
                            </m:r>
                          </m:sup>
                        </m:sSubSup>
                      </m:e>
                      <m:e>
                        <m:r>
                          <m:rPr>
                            <m:nor/>
                          </m:rPr>
                          <a:rPr lang="en-US" b="0" i="0" smtClean="0">
                            <a:latin typeface="Cambria Math" panose="02040503050406030204" pitchFamily="18" charset="0"/>
                          </a:rPr>
                          <m:t>signal</m:t>
                        </m:r>
                        <m:r>
                          <m:rPr>
                            <m:nor/>
                          </m:rPr>
                          <a:rPr lang="en-US" b="0" i="0" smtClean="0">
                            <a:latin typeface="Cambria Math" panose="02040503050406030204" pitchFamily="18" charset="0"/>
                          </a:rPr>
                          <m:t>+</m:t>
                        </m:r>
                        <m:r>
                          <m:rPr>
                            <m:nor/>
                          </m:rPr>
                          <a:rPr lang="en-US" b="0" i="0" smtClean="0">
                            <a:latin typeface="Cambria Math" panose="02040503050406030204" pitchFamily="18" charset="0"/>
                          </a:rPr>
                          <m:t>background</m:t>
                        </m:r>
                      </m:e>
                    </m:d>
                    <m:r>
                      <a:rPr lang="en-US" b="0" i="1" smtClean="0">
                        <a:latin typeface="Cambria Math" panose="02040503050406030204" pitchFamily="18" charset="0"/>
                      </a:rPr>
                      <m:t>=</m:t>
                    </m:r>
                    <m:nary>
                      <m:naryPr>
                        <m:limLoc m:val="undOvr"/>
                        <m:ctrlPr>
                          <a:rPr lang="en-US" b="0" i="1" smtClean="0">
                            <a:latin typeface="Cambria Math" panose="02040503050406030204" pitchFamily="18" charset="0"/>
                          </a:rPr>
                        </m:ctrlPr>
                      </m:naryPr>
                      <m:sub>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sub>
                      <m:sup>
                        <m:r>
                          <a:rPr lang="en-US" i="1">
                            <a:latin typeface="Cambria Math" panose="02040503050406030204" pitchFamily="18" charset="0"/>
                            <a:ea typeface="Cambria Math" panose="02040503050406030204" pitchFamily="18" charset="0"/>
                          </a:rPr>
                          <m:t>∞</m:t>
                        </m:r>
                      </m:sup>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e>
                            <m:r>
                              <a:rPr lang="en-US" b="0" i="1" smtClean="0">
                                <a:latin typeface="Cambria Math" panose="02040503050406030204" pitchFamily="18" charset="0"/>
                              </a:rPr>
                              <m:t>𝜇</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𝜃</m:t>
                                    </m:r>
                                  </m:e>
                                </m:acc>
                              </m:e>
                              <m:sub>
                                <m:r>
                                  <a:rPr lang="en-US" b="0" i="1" smtClean="0">
                                    <a:latin typeface="Cambria Math" panose="02040503050406030204" pitchFamily="18" charset="0"/>
                                  </a:rPr>
                                  <m:t>𝜇</m:t>
                                </m:r>
                              </m:sub>
                              <m:sup>
                                <m:r>
                                  <a:rPr lang="en-US" b="0" i="1" smtClean="0">
                                    <a:latin typeface="Cambria Math" panose="02040503050406030204" pitchFamily="18" charset="0"/>
                                  </a:rPr>
                                  <m:t>𝑜𝑏𝑠</m:t>
                                </m:r>
                              </m:sup>
                            </m:sSubSup>
                          </m:e>
                        </m:d>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b>
                            <m:r>
                              <a:rPr lang="en-US" b="0" i="1" smtClean="0">
                                <a:latin typeface="Cambria Math" panose="02040503050406030204" pitchFamily="18" charset="0"/>
                              </a:rPr>
                              <m:t>𝜇</m:t>
                            </m:r>
                          </m:sub>
                        </m:sSub>
                      </m:e>
                    </m:nary>
                  </m:oMath>
                </a14:m>
                <a:endParaRPr lang="en-US" dirty="0"/>
              </a:p>
              <a:p>
                <a:pPr lvl="2"/>
                <a14:m>
                  <m:oMath xmlns:m="http://schemas.openxmlformats.org/officeDocument/2006/math">
                    <m:r>
                      <a:rPr lang="en-US" b="0" i="1" smtClean="0">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𝜇</m:t>
                        </m:r>
                      </m:sub>
                    </m:sSub>
                    <m:r>
                      <a:rPr lang="en-US" i="1">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e>
                      <m:e>
                        <m:r>
                          <m:rPr>
                            <m:nor/>
                          </m:rPr>
                          <a:rPr lang="en-US">
                            <a:latin typeface="Cambria Math" panose="02040503050406030204" pitchFamily="18" charset="0"/>
                          </a:rPr>
                          <m:t>background</m:t>
                        </m:r>
                        <m:r>
                          <m:rPr>
                            <m:nor/>
                          </m:rPr>
                          <a:rPr lang="en-US" b="0" i="0" smtClean="0">
                            <a:latin typeface="Cambria Math" panose="02040503050406030204" pitchFamily="18" charset="0"/>
                          </a:rPr>
                          <m:t>−</m:t>
                        </m:r>
                        <m:r>
                          <m:rPr>
                            <m:nor/>
                          </m:rPr>
                          <a:rPr lang="en-US" b="0" i="0" smtClean="0">
                            <a:latin typeface="Cambria Math" panose="02040503050406030204" pitchFamily="18" charset="0"/>
                          </a:rPr>
                          <m:t>only</m:t>
                        </m:r>
                      </m:e>
                    </m:d>
                    <m:r>
                      <a:rPr lang="en-US" i="1">
                        <a:latin typeface="Cambria Math" panose="02040503050406030204" pitchFamily="18" charset="0"/>
                      </a:rPr>
                      <m:t>=</m:t>
                    </m:r>
                    <m:nary>
                      <m:naryPr>
                        <m:limLoc m:val="undOvr"/>
                        <m:ctrlPr>
                          <a:rPr lang="en-US" i="1">
                            <a:latin typeface="Cambria Math" panose="02040503050406030204" pitchFamily="18" charset="0"/>
                          </a:rPr>
                        </m:ctrlPr>
                      </m:naryPr>
                      <m:sub>
                        <m:sSubSup>
                          <m:sSubSupPr>
                            <m:ctrlPr>
                              <a:rPr lang="en-US" i="1">
                                <a:latin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𝑞</m:t>
                                </m:r>
                              </m:e>
                            </m:acc>
                          </m:e>
                          <m:sub>
                            <m:r>
                              <a:rPr lang="en-US" i="1">
                                <a:latin typeface="Cambria Math" panose="02040503050406030204" pitchFamily="18" charset="0"/>
                              </a:rPr>
                              <m:t>𝜇</m:t>
                            </m:r>
                          </m:sub>
                          <m:sup>
                            <m:r>
                              <a:rPr lang="en-US" i="1">
                                <a:latin typeface="Cambria Math" panose="02040503050406030204" pitchFamily="18" charset="0"/>
                              </a:rPr>
                              <m:t>𝑜𝑏𝑠</m:t>
                            </m:r>
                          </m:sup>
                        </m:sSubSup>
                      </m:sub>
                      <m:sup>
                        <m:r>
                          <a:rPr lang="en-US" i="1">
                            <a:latin typeface="Cambria Math" panose="02040503050406030204" pitchFamily="18" charset="0"/>
                            <a:ea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e>
                            <m:r>
                              <a:rPr lang="en-US" b="0" i="1" smtClean="0">
                                <a:latin typeface="Cambria Math" panose="02040503050406030204" pitchFamily="18" charset="0"/>
                              </a:rPr>
                              <m:t>0</m:t>
                            </m:r>
                            <m:r>
                              <a:rPr lang="en-US" i="1">
                                <a:latin typeface="Cambria Math" panose="02040503050406030204" pitchFamily="18" charset="0"/>
                              </a:rPr>
                              <m:t>,</m:t>
                            </m:r>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𝜃</m:t>
                                    </m:r>
                                  </m:e>
                                </m:acc>
                              </m:e>
                              <m:sub>
                                <m:r>
                                  <a:rPr lang="en-US" b="0" i="1" smtClean="0">
                                    <a:latin typeface="Cambria Math" panose="02040503050406030204" pitchFamily="18" charset="0"/>
                                  </a:rPr>
                                  <m:t>0</m:t>
                                </m:r>
                              </m:sub>
                              <m:sup>
                                <m:r>
                                  <a:rPr lang="en-US" i="1">
                                    <a:latin typeface="Cambria Math" panose="02040503050406030204" pitchFamily="18" charset="0"/>
                                  </a:rPr>
                                  <m:t>𝑜𝑏𝑠</m:t>
                                </m:r>
                              </m:sup>
                            </m:sSubSup>
                          </m:e>
                        </m:d>
                        <m:r>
                          <a:rPr lang="en-US" i="1">
                            <a:latin typeface="Cambria Math" panose="02040503050406030204" pitchFamily="18" charset="0"/>
                          </a:rPr>
                          <m:t>𝑑</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𝑞</m:t>
                                </m:r>
                              </m:e>
                            </m:acc>
                          </m:e>
                          <m:sub>
                            <m:r>
                              <a:rPr lang="en-US" i="1">
                                <a:latin typeface="Cambria Math" panose="02040503050406030204" pitchFamily="18" charset="0"/>
                              </a:rPr>
                              <m:t>𝜇</m:t>
                            </m:r>
                          </m:sub>
                        </m:sSub>
                      </m:e>
                    </m:nary>
                  </m:oMath>
                </a14:m>
                <a:endParaRPr lang="en-US" dirty="0"/>
              </a:p>
              <a:p>
                <a:pPr lvl="2"/>
                <a14:m>
                  <m:oMath xmlns:m="http://schemas.openxmlformats.org/officeDocument/2006/math">
                    <m:r>
                      <a:rPr lang="en-US" b="0" i="1" smtClean="0">
                        <a:latin typeface="Cambria Math" panose="02040503050406030204" pitchFamily="18" charset="0"/>
                      </a:rPr>
                      <m:t>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𝑠</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𝜇</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𝑏</m:t>
                            </m:r>
                          </m:sub>
                        </m:sSub>
                      </m:den>
                    </m:f>
                  </m:oMath>
                </a14:m>
                <a:endParaRPr lang="en-US" b="0" dirty="0"/>
              </a:p>
              <a:p>
                <a:pPr lvl="2"/>
                <a:r>
                  <a:rPr lang="en-US" dirty="0"/>
                  <a:t>Look for </a:t>
                </a:r>
                <a14:m>
                  <m:oMath xmlns:m="http://schemas.openxmlformats.org/officeDocument/2006/math">
                    <m:r>
                      <a:rPr lang="en-US" i="1">
                        <a:latin typeface="Cambria Math" panose="02040503050406030204" pitchFamily="18" charset="0"/>
                      </a:rPr>
                      <m:t>𝐶</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𝑠</m:t>
                        </m:r>
                      </m:sub>
                    </m:sSub>
                    <m:r>
                      <a:rPr lang="en-US" b="0" i="1" smtClean="0">
                        <a:latin typeface="Cambria Math" panose="02040503050406030204" pitchFamily="18" charset="0"/>
                      </a:rPr>
                      <m:t>=0.05</m:t>
                    </m:r>
                  </m:oMath>
                </a14:m>
                <a:endParaRPr lang="en-US" dirty="0"/>
              </a:p>
            </p:txBody>
          </p:sp>
        </mc:Choice>
        <mc:Fallback>
          <p:sp>
            <p:nvSpPr>
              <p:cNvPr id="2" name="Content Placeholder 1">
                <a:extLst>
                  <a:ext uri="{FF2B5EF4-FFF2-40B4-BE49-F238E27FC236}">
                    <a16:creationId xmlns:a16="http://schemas.microsoft.com/office/drawing/2014/main" id="{B39AF745-6308-3541-A1FA-BCEEB5ACF70C}"/>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909FE117-F285-8240-A153-4DEFA7F13B51}"/>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66DC4597-C010-0F40-888C-29E88BDCB3A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10DA15F-310A-4440-9923-3135941A9F3F}"/>
              </a:ext>
            </a:extLst>
          </p:cNvPr>
          <p:cNvSpPr>
            <a:spLocks noGrp="1"/>
          </p:cNvSpPr>
          <p:nvPr>
            <p:ph type="sldNum" sz="quarter" idx="4"/>
          </p:nvPr>
        </p:nvSpPr>
        <p:spPr/>
        <p:txBody>
          <a:bodyPr/>
          <a:lstStyle/>
          <a:p>
            <a:fld id="{4FAB73BC-B049-4115-A692-8D63A059BFB8}" type="slidenum">
              <a:rPr lang="en-US" smtClean="0"/>
              <a:pPr/>
              <a:t>42</a:t>
            </a:fld>
            <a:endParaRPr lang="en-US" dirty="0"/>
          </a:p>
        </p:txBody>
      </p:sp>
      <p:sp>
        <p:nvSpPr>
          <p:cNvPr id="6" name="Title 5">
            <a:extLst>
              <a:ext uri="{FF2B5EF4-FFF2-40B4-BE49-F238E27FC236}">
                <a16:creationId xmlns:a16="http://schemas.microsoft.com/office/drawing/2014/main" id="{E2BD84D6-1632-4F41-A219-849B458DFF07}"/>
              </a:ext>
            </a:extLst>
          </p:cNvPr>
          <p:cNvSpPr>
            <a:spLocks noGrp="1"/>
          </p:cNvSpPr>
          <p:nvPr>
            <p:ph type="title"/>
          </p:nvPr>
        </p:nvSpPr>
        <p:spPr/>
        <p:txBody>
          <a:bodyPr/>
          <a:lstStyle/>
          <a:p>
            <a:r>
              <a:rPr lang="en-US" dirty="0"/>
              <a:t>Higgs Combined Tool Statistics</a:t>
            </a:r>
          </a:p>
        </p:txBody>
      </p:sp>
    </p:spTree>
    <p:extLst>
      <p:ext uri="{BB962C8B-B14F-4D97-AF65-F5344CB8AC3E}">
        <p14:creationId xmlns:p14="http://schemas.microsoft.com/office/powerpoint/2010/main" val="30635802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7" name="Content Placeholder 6">
                <a:extLst>
                  <a:ext uri="{FF2B5EF4-FFF2-40B4-BE49-F238E27FC236}">
                    <a16:creationId xmlns:a16="http://schemas.microsoft.com/office/drawing/2014/main" id="{8BA7BC0D-FDB2-3D4B-9E64-4BC5C67BE16D}"/>
                  </a:ext>
                </a:extLst>
              </p:cNvPr>
              <p:cNvGraphicFramePr>
                <a:graphicFrameLocks noGrp="1"/>
              </p:cNvGraphicFramePr>
              <p:nvPr>
                <p:ph idx="1"/>
                <p:extLst>
                  <p:ext uri="{D42A27DB-BD31-4B8C-83A1-F6EECF244321}">
                    <p14:modId xmlns:p14="http://schemas.microsoft.com/office/powerpoint/2010/main" val="2359159689"/>
                  </p:ext>
                </p:extLst>
              </p:nvPr>
            </p:nvGraphicFramePr>
            <p:xfrm>
              <a:off x="347663" y="1228725"/>
              <a:ext cx="11512548" cy="3337560"/>
            </p:xfrm>
            <a:graphic>
              <a:graphicData uri="http://schemas.openxmlformats.org/drawingml/2006/table">
                <a:tbl>
                  <a:tblPr firstRow="1" bandRow="1">
                    <a:tableStyleId>{5C22544A-7EE6-4342-B048-85BDC9FD1C3A}</a:tableStyleId>
                  </a:tblPr>
                  <a:tblGrid>
                    <a:gridCol w="1918758">
                      <a:extLst>
                        <a:ext uri="{9D8B030D-6E8A-4147-A177-3AD203B41FA5}">
                          <a16:colId xmlns:a16="http://schemas.microsoft.com/office/drawing/2014/main" val="1996073810"/>
                        </a:ext>
                      </a:extLst>
                    </a:gridCol>
                    <a:gridCol w="1918758">
                      <a:extLst>
                        <a:ext uri="{9D8B030D-6E8A-4147-A177-3AD203B41FA5}">
                          <a16:colId xmlns:a16="http://schemas.microsoft.com/office/drawing/2014/main" val="295085733"/>
                        </a:ext>
                      </a:extLst>
                    </a:gridCol>
                    <a:gridCol w="1918758">
                      <a:extLst>
                        <a:ext uri="{9D8B030D-6E8A-4147-A177-3AD203B41FA5}">
                          <a16:colId xmlns:a16="http://schemas.microsoft.com/office/drawing/2014/main" val="3522372803"/>
                        </a:ext>
                      </a:extLst>
                    </a:gridCol>
                    <a:gridCol w="1918758">
                      <a:extLst>
                        <a:ext uri="{9D8B030D-6E8A-4147-A177-3AD203B41FA5}">
                          <a16:colId xmlns:a16="http://schemas.microsoft.com/office/drawing/2014/main" val="969014125"/>
                        </a:ext>
                      </a:extLst>
                    </a:gridCol>
                    <a:gridCol w="1918758">
                      <a:extLst>
                        <a:ext uri="{9D8B030D-6E8A-4147-A177-3AD203B41FA5}">
                          <a16:colId xmlns:a16="http://schemas.microsoft.com/office/drawing/2014/main" val="2170011579"/>
                        </a:ext>
                      </a:extLst>
                    </a:gridCol>
                    <a:gridCol w="1918758">
                      <a:extLst>
                        <a:ext uri="{9D8B030D-6E8A-4147-A177-3AD203B41FA5}">
                          <a16:colId xmlns:a16="http://schemas.microsoft.com/office/drawing/2014/main" val="3706028691"/>
                        </a:ext>
                      </a:extLst>
                    </a:gridCol>
                  </a:tblGrid>
                  <a:tr h="370840">
                    <a:tc>
                      <a:txBody>
                        <a:bodyPr/>
                        <a:lstStyle/>
                        <a:p>
                          <a:r>
                            <a:rPr lang="en-US" dirty="0"/>
                            <a:t>Systematic</a:t>
                          </a:r>
                        </a:p>
                      </a:txBody>
                      <a:tcPr/>
                    </a:tc>
                    <a:tc>
                      <a:txBody>
                        <a:bodyPr/>
                        <a:lstStyle/>
                        <a:p>
                          <a:r>
                            <a:rPr lang="en-US" dirty="0"/>
                            <a:t>Signal</a:t>
                          </a:r>
                        </a:p>
                      </a:txBody>
                      <a:tcPr/>
                    </a:tc>
                    <a:tc>
                      <a:txBody>
                        <a:bodyPr/>
                        <a:lstStyle/>
                        <a:p>
                          <a:r>
                            <a:rPr lang="en-US" dirty="0"/>
                            <a:t>Lost Lepton</a:t>
                          </a:r>
                        </a:p>
                      </a:txBody>
                      <a:tcPr/>
                    </a:tc>
                    <a:tc>
                      <a:txBody>
                        <a:bodyPr/>
                        <a:lstStyle/>
                        <a:p>
                          <a:r>
                            <a:rPr lang="en-US" dirty="0"/>
                            <a:t>QCD </a:t>
                          </a:r>
                          <a:r>
                            <a:rPr lang="en-US" dirty="0" err="1"/>
                            <a:t>Multijet</a:t>
                          </a:r>
                          <a:endParaRPr lang="en-US" dirty="0"/>
                        </a:p>
                      </a:txBody>
                      <a:tcPr/>
                    </a:tc>
                    <a:tc>
                      <a:txBody>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𝒁</m:t>
                                </m:r>
                                <m:r>
                                  <a:rPr lang="en-US" b="1" i="1" smtClean="0">
                                    <a:latin typeface="Cambria Math" panose="02040503050406030204" pitchFamily="18" charset="0"/>
                                  </a:rPr>
                                  <m:t>→</m:t>
                                </m:r>
                                <m:r>
                                  <a:rPr lang="en-US" b="1" i="1" smtClean="0">
                                    <a:latin typeface="Cambria Math" panose="02040503050406030204" pitchFamily="18" charset="0"/>
                                  </a:rPr>
                                  <m:t>𝝂</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𝝂</m:t>
                                    </m:r>
                                  </m:e>
                                </m:acc>
                              </m:oMath>
                            </m:oMathPara>
                          </a14:m>
                          <a:endParaRPr lang="en-US" dirty="0"/>
                        </a:p>
                      </a:txBody>
                      <a:tcPr/>
                    </a:tc>
                    <a:tc>
                      <a:txBody>
                        <a:bodyPr/>
                        <a:lstStyle/>
                        <a:p>
                          <a:r>
                            <a:rPr lang="en-US" dirty="0"/>
                            <a:t>Rare</a:t>
                          </a:r>
                        </a:p>
                      </a:txBody>
                      <a:tcPr/>
                    </a:tc>
                    <a:extLst>
                      <a:ext uri="{0D108BD9-81ED-4DB2-BD59-A6C34878D82A}">
                        <a16:rowId xmlns:a16="http://schemas.microsoft.com/office/drawing/2014/main" val="2007898785"/>
                      </a:ext>
                    </a:extLst>
                  </a:tr>
                  <a:tr h="370840">
                    <a:tc>
                      <a:txBody>
                        <a:bodyPr/>
                        <a:lstStyle/>
                        <a:p>
                          <a:r>
                            <a:rPr lang="en-US" dirty="0"/>
                            <a:t>Initial State Radiation</a:t>
                          </a:r>
                        </a:p>
                      </a:txBody>
                      <a:tcPr/>
                    </a:tc>
                    <a:tc>
                      <a:txBody>
                        <a:bodyPr/>
                        <a:lstStyle/>
                        <a:p>
                          <a:r>
                            <a:rPr lang="en-US" dirty="0"/>
                            <a:t>~15-30%</a:t>
                          </a:r>
                        </a:p>
                      </a:txBody>
                      <a:tcPr/>
                    </a:tc>
                    <a:tc>
                      <a:txBody>
                        <a:bodyPr/>
                        <a:lstStyle/>
                        <a:p>
                          <a:r>
                            <a:rPr lang="en-US" dirty="0"/>
                            <a:t>~1-5%</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527586294"/>
                      </a:ext>
                    </a:extLst>
                  </a:tr>
                  <a:tr h="370840">
                    <a:tc>
                      <a:txBody>
                        <a:bodyPr/>
                        <a:lstStyle/>
                        <a:p>
                          <a:r>
                            <a:rPr lang="en-US" dirty="0"/>
                            <a:t>Jet Energy Correction</a:t>
                          </a:r>
                        </a:p>
                      </a:txBody>
                      <a:tcPr/>
                    </a:tc>
                    <a:tc>
                      <a:txBody>
                        <a:bodyPr/>
                        <a:lstStyle/>
                        <a:p>
                          <a:r>
                            <a:rPr lang="en-US" dirty="0"/>
                            <a:t>~2-4%</a:t>
                          </a:r>
                        </a:p>
                      </a:txBody>
                      <a:tcPr/>
                    </a:tc>
                    <a:tc>
                      <a:txBody>
                        <a:bodyPr/>
                        <a:lstStyle/>
                        <a:p>
                          <a:r>
                            <a:rPr lang="en-US" dirty="0"/>
                            <a:t>~1-3%</a:t>
                          </a:r>
                        </a:p>
                      </a:txBody>
                      <a:tcPr/>
                    </a:tc>
                    <a:tc>
                      <a:txBody>
                        <a:bodyPr/>
                        <a:lstStyle/>
                        <a:p>
                          <a:r>
                            <a:rPr lang="en-US" dirty="0"/>
                            <a:t>~4-7%</a:t>
                          </a:r>
                        </a:p>
                      </a:txBody>
                      <a:tcPr/>
                    </a:tc>
                    <a:tc>
                      <a:txBody>
                        <a:bodyPr/>
                        <a:lstStyle/>
                        <a:p>
                          <a:r>
                            <a:rPr lang="en-US" dirty="0"/>
                            <a:t>~2-14%</a:t>
                          </a:r>
                        </a:p>
                      </a:txBody>
                      <a:tcPr/>
                    </a:tc>
                    <a:tc>
                      <a:txBody>
                        <a:bodyPr/>
                        <a:lstStyle/>
                        <a:p>
                          <a:r>
                            <a:rPr lang="en-US" dirty="0"/>
                            <a:t>~4-20%</a:t>
                          </a:r>
                        </a:p>
                      </a:txBody>
                      <a:tcPr/>
                    </a:tc>
                    <a:extLst>
                      <a:ext uri="{0D108BD9-81ED-4DB2-BD59-A6C34878D82A}">
                        <a16:rowId xmlns:a16="http://schemas.microsoft.com/office/drawing/2014/main" val="1048604120"/>
                      </a:ext>
                    </a:extLst>
                  </a:tr>
                  <a:tr h="370840">
                    <a:tc>
                      <a:txBody>
                        <a:bodyPr/>
                        <a:lstStyle/>
                        <a:p>
                          <a:r>
                            <a:rPr lang="en-US" dirty="0"/>
                            <a:t>Pileup</a:t>
                          </a:r>
                        </a:p>
                      </a:txBody>
                      <a:tcPr/>
                    </a:tc>
                    <a:tc>
                      <a:txBody>
                        <a:bodyPr/>
                        <a:lstStyle/>
                        <a:p>
                          <a:r>
                            <a:rPr lang="en-US" dirty="0"/>
                            <a:t>~1-5%</a:t>
                          </a:r>
                        </a:p>
                      </a:txBody>
                      <a:tcPr/>
                    </a:tc>
                    <a:tc>
                      <a:txBody>
                        <a:bodyPr/>
                        <a:lstStyle/>
                        <a:p>
                          <a:r>
                            <a:rPr lang="en-US" dirty="0"/>
                            <a:t>~1-5%</a:t>
                          </a:r>
                        </a:p>
                      </a:txBody>
                      <a:tcPr/>
                    </a:tc>
                    <a:tc>
                      <a:txBody>
                        <a:bodyPr/>
                        <a:lstStyle/>
                        <a:p>
                          <a:r>
                            <a:rPr lang="en-US" dirty="0"/>
                            <a:t>~1-3%</a:t>
                          </a:r>
                        </a:p>
                      </a:txBody>
                      <a:tcPr/>
                    </a:tc>
                    <a:tc>
                      <a:txBody>
                        <a:bodyPr/>
                        <a:lstStyle/>
                        <a:p>
                          <a:r>
                            <a:rPr lang="en-US" dirty="0"/>
                            <a:t>~1-3%</a:t>
                          </a:r>
                        </a:p>
                      </a:txBody>
                      <a:tcPr/>
                    </a:tc>
                    <a:tc>
                      <a:txBody>
                        <a:bodyPr/>
                        <a:lstStyle/>
                        <a:p>
                          <a:r>
                            <a:rPr lang="en-US" dirty="0"/>
                            <a:t>~2-7%</a:t>
                          </a:r>
                        </a:p>
                      </a:txBody>
                      <a:tcPr/>
                    </a:tc>
                    <a:extLst>
                      <a:ext uri="{0D108BD9-81ED-4DB2-BD59-A6C34878D82A}">
                        <a16:rowId xmlns:a16="http://schemas.microsoft.com/office/drawing/2014/main" val="118375583"/>
                      </a:ext>
                    </a:extLst>
                  </a:tr>
                  <a:tr h="370840">
                    <a:tc>
                      <a:txBody>
                        <a:bodyPr/>
                        <a:lstStyle/>
                        <a:p>
                          <a:r>
                            <a:rPr lang="en-US" dirty="0"/>
                            <a:t>B tagging</a:t>
                          </a:r>
                        </a:p>
                      </a:txBody>
                      <a:tcPr/>
                    </a:tc>
                    <a:tc>
                      <a:txBody>
                        <a:bodyPr/>
                        <a:lstStyle/>
                        <a:p>
                          <a:r>
                            <a:rPr lang="en-US" dirty="0"/>
                            <a:t>~2-8%</a:t>
                          </a:r>
                        </a:p>
                      </a:txBody>
                      <a:tcPr/>
                    </a:tc>
                    <a:tc>
                      <a:txBody>
                        <a:bodyPr/>
                        <a:lstStyle/>
                        <a:p>
                          <a:r>
                            <a:rPr lang="en-US" dirty="0"/>
                            <a:t>~1-7%</a:t>
                          </a:r>
                        </a:p>
                      </a:txBody>
                      <a:tcPr/>
                    </a:tc>
                    <a:tc>
                      <a:txBody>
                        <a:bodyPr/>
                        <a:lstStyle/>
                        <a:p>
                          <a:r>
                            <a:rPr lang="en-US" dirty="0"/>
                            <a:t>~3-5%</a:t>
                          </a:r>
                        </a:p>
                      </a:txBody>
                      <a:tcPr/>
                    </a:tc>
                    <a:tc>
                      <a:txBody>
                        <a:bodyPr/>
                        <a:lstStyle/>
                        <a:p>
                          <a:r>
                            <a:rPr lang="en-US" dirty="0"/>
                            <a:t>~1-10%</a:t>
                          </a:r>
                        </a:p>
                      </a:txBody>
                      <a:tcPr/>
                    </a:tc>
                    <a:tc>
                      <a:txBody>
                        <a:bodyPr/>
                        <a:lstStyle/>
                        <a:p>
                          <a:r>
                            <a:rPr lang="en-US" dirty="0"/>
                            <a:t>~1-8%</a:t>
                          </a:r>
                        </a:p>
                      </a:txBody>
                      <a:tcPr/>
                    </a:tc>
                    <a:extLst>
                      <a:ext uri="{0D108BD9-81ED-4DB2-BD59-A6C34878D82A}">
                        <a16:rowId xmlns:a16="http://schemas.microsoft.com/office/drawing/2014/main" val="3324194637"/>
                      </a:ext>
                    </a:extLst>
                  </a:tr>
                  <a:tr h="370840">
                    <a:tc>
                      <a:txBody>
                        <a:bodyPr/>
                        <a:lstStyle/>
                        <a:p>
                          <a:r>
                            <a:rPr lang="en-US" dirty="0"/>
                            <a:t>Soft b-tagging</a:t>
                          </a:r>
                        </a:p>
                      </a:txBody>
                      <a:tcPr/>
                    </a:tc>
                    <a:tc>
                      <a:txBody>
                        <a:bodyPr/>
                        <a:lstStyle/>
                        <a:p>
                          <a:r>
                            <a:rPr lang="en-US" dirty="0"/>
                            <a:t>~1-4%</a:t>
                          </a:r>
                        </a:p>
                      </a:txBody>
                      <a:tcPr/>
                    </a:tc>
                    <a:tc>
                      <a:txBody>
                        <a:bodyPr/>
                        <a:lstStyle/>
                        <a:p>
                          <a:r>
                            <a:rPr lang="en-US" dirty="0"/>
                            <a:t>~1%</a:t>
                          </a:r>
                        </a:p>
                      </a:txBody>
                      <a:tcPr/>
                    </a:tc>
                    <a:tc>
                      <a:txBody>
                        <a:bodyPr/>
                        <a:lstStyle/>
                        <a:p>
                          <a:r>
                            <a:rPr lang="en-US" dirty="0"/>
                            <a:t>~1-4%</a:t>
                          </a:r>
                        </a:p>
                      </a:txBody>
                      <a:tcPr/>
                    </a:tc>
                    <a:tc>
                      <a:txBody>
                        <a:bodyPr/>
                        <a:lstStyle/>
                        <a:p>
                          <a:r>
                            <a:rPr lang="en-US" dirty="0"/>
                            <a:t>~1-5%</a:t>
                          </a:r>
                        </a:p>
                      </a:txBody>
                      <a:tcPr/>
                    </a:tc>
                    <a:tc>
                      <a:txBody>
                        <a:bodyPr/>
                        <a:lstStyle/>
                        <a:p>
                          <a:r>
                            <a:rPr lang="en-US" dirty="0"/>
                            <a:t>~1-4%</a:t>
                          </a:r>
                        </a:p>
                      </a:txBody>
                      <a:tcPr/>
                    </a:tc>
                    <a:extLst>
                      <a:ext uri="{0D108BD9-81ED-4DB2-BD59-A6C34878D82A}">
                        <a16:rowId xmlns:a16="http://schemas.microsoft.com/office/drawing/2014/main" val="994199380"/>
                      </a:ext>
                    </a:extLst>
                  </a:tr>
                  <a:tr h="370840">
                    <a:tc>
                      <a:txBody>
                        <a:bodyPr/>
                        <a:lstStyle/>
                        <a:p>
                          <a:r>
                            <a:rPr lang="en-US" dirty="0"/>
                            <a:t>Resolved Tops</a:t>
                          </a:r>
                        </a:p>
                      </a:txBody>
                      <a:tcPr/>
                    </a:tc>
                    <a:tc>
                      <a:txBody>
                        <a:bodyPr/>
                        <a:lstStyle/>
                        <a:p>
                          <a:r>
                            <a:rPr lang="en-US" dirty="0"/>
                            <a:t>~1-7%</a:t>
                          </a:r>
                        </a:p>
                      </a:txBody>
                      <a:tcPr/>
                    </a:tc>
                    <a:tc>
                      <a:txBody>
                        <a:bodyPr/>
                        <a:lstStyle/>
                        <a:p>
                          <a:r>
                            <a:rPr lang="en-US" dirty="0"/>
                            <a:t>~1-9%</a:t>
                          </a:r>
                        </a:p>
                      </a:txBody>
                      <a:tcPr/>
                    </a:tc>
                    <a:tc>
                      <a:txBody>
                        <a:bodyPr/>
                        <a:lstStyle/>
                        <a:p>
                          <a:r>
                            <a:rPr lang="en-US" dirty="0"/>
                            <a:t>~1-25%</a:t>
                          </a:r>
                        </a:p>
                      </a:txBody>
                      <a:tcPr/>
                    </a:tc>
                    <a:tc>
                      <a:txBody>
                        <a:bodyPr/>
                        <a:lstStyle/>
                        <a:p>
                          <a:r>
                            <a:rPr lang="en-US" dirty="0"/>
                            <a:t>~8-16%</a:t>
                          </a:r>
                        </a:p>
                      </a:txBody>
                      <a:tcPr/>
                    </a:tc>
                    <a:tc>
                      <a:txBody>
                        <a:bodyPr/>
                        <a:lstStyle/>
                        <a:p>
                          <a:r>
                            <a:rPr lang="en-US" dirty="0"/>
                            <a:t>~5-12%</a:t>
                          </a:r>
                        </a:p>
                      </a:txBody>
                      <a:tcPr/>
                    </a:tc>
                    <a:extLst>
                      <a:ext uri="{0D108BD9-81ED-4DB2-BD59-A6C34878D82A}">
                        <a16:rowId xmlns:a16="http://schemas.microsoft.com/office/drawing/2014/main" val="1121985835"/>
                      </a:ext>
                    </a:extLst>
                  </a:tr>
                  <a:tr h="370840">
                    <a:tc>
                      <a:txBody>
                        <a:bodyPr/>
                        <a:lstStyle/>
                        <a:p>
                          <a:r>
                            <a:rPr lang="en-US" dirty="0"/>
                            <a:t>Merged Tops</a:t>
                          </a:r>
                        </a:p>
                      </a:txBody>
                      <a:tcPr/>
                    </a:tc>
                    <a:tc>
                      <a:txBody>
                        <a:bodyPr/>
                        <a:lstStyle/>
                        <a:p>
                          <a:r>
                            <a:rPr lang="en-US" dirty="0"/>
                            <a:t>~1-8%</a:t>
                          </a:r>
                        </a:p>
                      </a:txBody>
                      <a:tcPr/>
                    </a:tc>
                    <a:tc>
                      <a:txBody>
                        <a:bodyPr/>
                        <a:lstStyle/>
                        <a:p>
                          <a:r>
                            <a:rPr lang="en-US" dirty="0"/>
                            <a:t>~1-7%</a:t>
                          </a:r>
                        </a:p>
                      </a:txBody>
                      <a:tcPr/>
                    </a:tc>
                    <a:tc>
                      <a:txBody>
                        <a:bodyPr/>
                        <a:lstStyle/>
                        <a:p>
                          <a:r>
                            <a:rPr lang="en-US" dirty="0"/>
                            <a:t>~1-10%</a:t>
                          </a:r>
                        </a:p>
                      </a:txBody>
                      <a:tcPr/>
                    </a:tc>
                    <a:tc>
                      <a:txBody>
                        <a:bodyPr/>
                        <a:lstStyle/>
                        <a:p>
                          <a:r>
                            <a:rPr lang="en-US" dirty="0"/>
                            <a:t>~4-9%</a:t>
                          </a:r>
                        </a:p>
                      </a:txBody>
                      <a:tcPr/>
                    </a:tc>
                    <a:tc>
                      <a:txBody>
                        <a:bodyPr/>
                        <a:lstStyle/>
                        <a:p>
                          <a:r>
                            <a:rPr lang="en-US" dirty="0"/>
                            <a:t>~1-10%</a:t>
                          </a:r>
                        </a:p>
                      </a:txBody>
                      <a:tcPr/>
                    </a:tc>
                    <a:extLst>
                      <a:ext uri="{0D108BD9-81ED-4DB2-BD59-A6C34878D82A}">
                        <a16:rowId xmlns:a16="http://schemas.microsoft.com/office/drawing/2014/main" val="1373226290"/>
                      </a:ext>
                    </a:extLst>
                  </a:tr>
                  <a:tr h="370840">
                    <a:tc>
                      <a:txBody>
                        <a:bodyPr/>
                        <a:lstStyle/>
                        <a:p>
                          <a:r>
                            <a:rPr lang="en-US" dirty="0"/>
                            <a:t>Merged W</a:t>
                          </a:r>
                        </a:p>
                      </a:txBody>
                      <a:tcPr/>
                    </a:tc>
                    <a:tc>
                      <a:txBody>
                        <a:bodyPr/>
                        <a:lstStyle/>
                        <a:p>
                          <a:r>
                            <a:rPr lang="en-US" dirty="0"/>
                            <a:t>~1-10%</a:t>
                          </a:r>
                        </a:p>
                      </a:txBody>
                      <a:tcPr/>
                    </a:tc>
                    <a:tc>
                      <a:txBody>
                        <a:bodyPr/>
                        <a:lstStyle/>
                        <a:p>
                          <a:r>
                            <a:rPr lang="en-US" dirty="0"/>
                            <a:t>~1-8%</a:t>
                          </a:r>
                        </a:p>
                      </a:txBody>
                      <a:tcPr/>
                    </a:tc>
                    <a:tc>
                      <a:txBody>
                        <a:bodyPr/>
                        <a:lstStyle/>
                        <a:p>
                          <a:r>
                            <a:rPr lang="en-US" dirty="0"/>
                            <a:t>~1-5%</a:t>
                          </a:r>
                        </a:p>
                      </a:txBody>
                      <a:tcPr/>
                    </a:tc>
                    <a:tc>
                      <a:txBody>
                        <a:bodyPr/>
                        <a:lstStyle/>
                        <a:p>
                          <a:r>
                            <a:rPr lang="en-US" dirty="0"/>
                            <a:t>~1-14%</a:t>
                          </a:r>
                        </a:p>
                      </a:txBody>
                      <a:tcPr/>
                    </a:tc>
                    <a:tc>
                      <a:txBody>
                        <a:bodyPr/>
                        <a:lstStyle/>
                        <a:p>
                          <a:r>
                            <a:rPr lang="en-US" dirty="0"/>
                            <a:t>`1-8%</a:t>
                          </a:r>
                        </a:p>
                      </a:txBody>
                      <a:tcPr/>
                    </a:tc>
                    <a:extLst>
                      <a:ext uri="{0D108BD9-81ED-4DB2-BD59-A6C34878D82A}">
                        <a16:rowId xmlns:a16="http://schemas.microsoft.com/office/drawing/2014/main" val="1191825932"/>
                      </a:ext>
                    </a:extLst>
                  </a:tr>
                </a:tbl>
              </a:graphicData>
            </a:graphic>
          </p:graphicFrame>
        </mc:Choice>
        <mc:Fallback>
          <p:graphicFrame>
            <p:nvGraphicFramePr>
              <p:cNvPr id="7" name="Content Placeholder 6">
                <a:extLst>
                  <a:ext uri="{FF2B5EF4-FFF2-40B4-BE49-F238E27FC236}">
                    <a16:creationId xmlns:a16="http://schemas.microsoft.com/office/drawing/2014/main" id="{8BA7BC0D-FDB2-3D4B-9E64-4BC5C67BE16D}"/>
                  </a:ext>
                </a:extLst>
              </p:cNvPr>
              <p:cNvGraphicFramePr>
                <a:graphicFrameLocks noGrp="1"/>
              </p:cNvGraphicFramePr>
              <p:nvPr>
                <p:ph idx="1"/>
                <p:extLst>
                  <p:ext uri="{D42A27DB-BD31-4B8C-83A1-F6EECF244321}">
                    <p14:modId xmlns:p14="http://schemas.microsoft.com/office/powerpoint/2010/main" val="2359159689"/>
                  </p:ext>
                </p:extLst>
              </p:nvPr>
            </p:nvGraphicFramePr>
            <p:xfrm>
              <a:off x="347663" y="1228725"/>
              <a:ext cx="11512548" cy="3337560"/>
            </p:xfrm>
            <a:graphic>
              <a:graphicData uri="http://schemas.openxmlformats.org/drawingml/2006/table">
                <a:tbl>
                  <a:tblPr firstRow="1" bandRow="1">
                    <a:tableStyleId>{5C22544A-7EE6-4342-B048-85BDC9FD1C3A}</a:tableStyleId>
                  </a:tblPr>
                  <a:tblGrid>
                    <a:gridCol w="1918758">
                      <a:extLst>
                        <a:ext uri="{9D8B030D-6E8A-4147-A177-3AD203B41FA5}">
                          <a16:colId xmlns:a16="http://schemas.microsoft.com/office/drawing/2014/main" val="1996073810"/>
                        </a:ext>
                      </a:extLst>
                    </a:gridCol>
                    <a:gridCol w="1918758">
                      <a:extLst>
                        <a:ext uri="{9D8B030D-6E8A-4147-A177-3AD203B41FA5}">
                          <a16:colId xmlns:a16="http://schemas.microsoft.com/office/drawing/2014/main" val="295085733"/>
                        </a:ext>
                      </a:extLst>
                    </a:gridCol>
                    <a:gridCol w="1918758">
                      <a:extLst>
                        <a:ext uri="{9D8B030D-6E8A-4147-A177-3AD203B41FA5}">
                          <a16:colId xmlns:a16="http://schemas.microsoft.com/office/drawing/2014/main" val="3522372803"/>
                        </a:ext>
                      </a:extLst>
                    </a:gridCol>
                    <a:gridCol w="1918758">
                      <a:extLst>
                        <a:ext uri="{9D8B030D-6E8A-4147-A177-3AD203B41FA5}">
                          <a16:colId xmlns:a16="http://schemas.microsoft.com/office/drawing/2014/main" val="969014125"/>
                        </a:ext>
                      </a:extLst>
                    </a:gridCol>
                    <a:gridCol w="1918758">
                      <a:extLst>
                        <a:ext uri="{9D8B030D-6E8A-4147-A177-3AD203B41FA5}">
                          <a16:colId xmlns:a16="http://schemas.microsoft.com/office/drawing/2014/main" val="2170011579"/>
                        </a:ext>
                      </a:extLst>
                    </a:gridCol>
                    <a:gridCol w="1918758">
                      <a:extLst>
                        <a:ext uri="{9D8B030D-6E8A-4147-A177-3AD203B41FA5}">
                          <a16:colId xmlns:a16="http://schemas.microsoft.com/office/drawing/2014/main" val="3706028691"/>
                        </a:ext>
                      </a:extLst>
                    </a:gridCol>
                  </a:tblGrid>
                  <a:tr h="370840">
                    <a:tc>
                      <a:txBody>
                        <a:bodyPr/>
                        <a:lstStyle/>
                        <a:p>
                          <a:r>
                            <a:rPr lang="en-US" dirty="0"/>
                            <a:t>Systematic</a:t>
                          </a:r>
                        </a:p>
                      </a:txBody>
                      <a:tcPr/>
                    </a:tc>
                    <a:tc>
                      <a:txBody>
                        <a:bodyPr/>
                        <a:lstStyle/>
                        <a:p>
                          <a:r>
                            <a:rPr lang="en-US" dirty="0"/>
                            <a:t>Signal</a:t>
                          </a:r>
                        </a:p>
                      </a:txBody>
                      <a:tcPr/>
                    </a:tc>
                    <a:tc>
                      <a:txBody>
                        <a:bodyPr/>
                        <a:lstStyle/>
                        <a:p>
                          <a:r>
                            <a:rPr lang="en-US" dirty="0"/>
                            <a:t>Lost Lepton</a:t>
                          </a:r>
                        </a:p>
                      </a:txBody>
                      <a:tcPr/>
                    </a:tc>
                    <a:tc>
                      <a:txBody>
                        <a:bodyPr/>
                        <a:lstStyle/>
                        <a:p>
                          <a:r>
                            <a:rPr lang="en-US" dirty="0"/>
                            <a:t>QCD </a:t>
                          </a:r>
                          <a:r>
                            <a:rPr lang="en-US" dirty="0" err="1"/>
                            <a:t>Multijet</a:t>
                          </a:r>
                          <a:endParaRPr lang="en-US" dirty="0"/>
                        </a:p>
                      </a:txBody>
                      <a:tcPr/>
                    </a:tc>
                    <a:tc>
                      <a:txBody>
                        <a:bodyPr/>
                        <a:lstStyle/>
                        <a:p>
                          <a:endParaRPr lang="en-US"/>
                        </a:p>
                      </a:txBody>
                      <a:tcPr>
                        <a:blipFill>
                          <a:blip r:embed="rId2"/>
                          <a:stretch>
                            <a:fillRect l="-401325" r="-101325" b="-810345"/>
                          </a:stretch>
                        </a:blipFill>
                      </a:tcPr>
                    </a:tc>
                    <a:tc>
                      <a:txBody>
                        <a:bodyPr/>
                        <a:lstStyle/>
                        <a:p>
                          <a:r>
                            <a:rPr lang="en-US" dirty="0"/>
                            <a:t>Rare</a:t>
                          </a:r>
                        </a:p>
                      </a:txBody>
                      <a:tcPr/>
                    </a:tc>
                    <a:extLst>
                      <a:ext uri="{0D108BD9-81ED-4DB2-BD59-A6C34878D82A}">
                        <a16:rowId xmlns:a16="http://schemas.microsoft.com/office/drawing/2014/main" val="2007898785"/>
                      </a:ext>
                    </a:extLst>
                  </a:tr>
                  <a:tr h="370840">
                    <a:tc>
                      <a:txBody>
                        <a:bodyPr/>
                        <a:lstStyle/>
                        <a:p>
                          <a:r>
                            <a:rPr lang="en-US" dirty="0"/>
                            <a:t>Initial State Radiation</a:t>
                          </a:r>
                        </a:p>
                      </a:txBody>
                      <a:tcPr/>
                    </a:tc>
                    <a:tc>
                      <a:txBody>
                        <a:bodyPr/>
                        <a:lstStyle/>
                        <a:p>
                          <a:r>
                            <a:rPr lang="en-US" dirty="0"/>
                            <a:t>~15-30%</a:t>
                          </a:r>
                        </a:p>
                      </a:txBody>
                      <a:tcPr/>
                    </a:tc>
                    <a:tc>
                      <a:txBody>
                        <a:bodyPr/>
                        <a:lstStyle/>
                        <a:p>
                          <a:r>
                            <a:rPr lang="en-US" dirty="0"/>
                            <a:t>~1-5%</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527586294"/>
                      </a:ext>
                    </a:extLst>
                  </a:tr>
                  <a:tr h="370840">
                    <a:tc>
                      <a:txBody>
                        <a:bodyPr/>
                        <a:lstStyle/>
                        <a:p>
                          <a:r>
                            <a:rPr lang="en-US" dirty="0"/>
                            <a:t>Jet Energy Correction</a:t>
                          </a:r>
                        </a:p>
                      </a:txBody>
                      <a:tcPr/>
                    </a:tc>
                    <a:tc>
                      <a:txBody>
                        <a:bodyPr/>
                        <a:lstStyle/>
                        <a:p>
                          <a:r>
                            <a:rPr lang="en-US" dirty="0"/>
                            <a:t>~2-4%</a:t>
                          </a:r>
                        </a:p>
                      </a:txBody>
                      <a:tcPr/>
                    </a:tc>
                    <a:tc>
                      <a:txBody>
                        <a:bodyPr/>
                        <a:lstStyle/>
                        <a:p>
                          <a:r>
                            <a:rPr lang="en-US" dirty="0"/>
                            <a:t>~1-3%</a:t>
                          </a:r>
                        </a:p>
                      </a:txBody>
                      <a:tcPr/>
                    </a:tc>
                    <a:tc>
                      <a:txBody>
                        <a:bodyPr/>
                        <a:lstStyle/>
                        <a:p>
                          <a:r>
                            <a:rPr lang="en-US" dirty="0"/>
                            <a:t>~4-7%</a:t>
                          </a:r>
                        </a:p>
                      </a:txBody>
                      <a:tcPr/>
                    </a:tc>
                    <a:tc>
                      <a:txBody>
                        <a:bodyPr/>
                        <a:lstStyle/>
                        <a:p>
                          <a:r>
                            <a:rPr lang="en-US" dirty="0"/>
                            <a:t>~2-14%</a:t>
                          </a:r>
                        </a:p>
                      </a:txBody>
                      <a:tcPr/>
                    </a:tc>
                    <a:tc>
                      <a:txBody>
                        <a:bodyPr/>
                        <a:lstStyle/>
                        <a:p>
                          <a:r>
                            <a:rPr lang="en-US" dirty="0"/>
                            <a:t>~4-20%</a:t>
                          </a:r>
                        </a:p>
                      </a:txBody>
                      <a:tcPr/>
                    </a:tc>
                    <a:extLst>
                      <a:ext uri="{0D108BD9-81ED-4DB2-BD59-A6C34878D82A}">
                        <a16:rowId xmlns:a16="http://schemas.microsoft.com/office/drawing/2014/main" val="1048604120"/>
                      </a:ext>
                    </a:extLst>
                  </a:tr>
                  <a:tr h="370840">
                    <a:tc>
                      <a:txBody>
                        <a:bodyPr/>
                        <a:lstStyle/>
                        <a:p>
                          <a:r>
                            <a:rPr lang="en-US" dirty="0"/>
                            <a:t>Pileup</a:t>
                          </a:r>
                        </a:p>
                      </a:txBody>
                      <a:tcPr/>
                    </a:tc>
                    <a:tc>
                      <a:txBody>
                        <a:bodyPr/>
                        <a:lstStyle/>
                        <a:p>
                          <a:r>
                            <a:rPr lang="en-US" dirty="0"/>
                            <a:t>~1-5%</a:t>
                          </a:r>
                        </a:p>
                      </a:txBody>
                      <a:tcPr/>
                    </a:tc>
                    <a:tc>
                      <a:txBody>
                        <a:bodyPr/>
                        <a:lstStyle/>
                        <a:p>
                          <a:r>
                            <a:rPr lang="en-US" dirty="0"/>
                            <a:t>~1-5%</a:t>
                          </a:r>
                        </a:p>
                      </a:txBody>
                      <a:tcPr/>
                    </a:tc>
                    <a:tc>
                      <a:txBody>
                        <a:bodyPr/>
                        <a:lstStyle/>
                        <a:p>
                          <a:r>
                            <a:rPr lang="en-US" dirty="0"/>
                            <a:t>~1-3%</a:t>
                          </a:r>
                        </a:p>
                      </a:txBody>
                      <a:tcPr/>
                    </a:tc>
                    <a:tc>
                      <a:txBody>
                        <a:bodyPr/>
                        <a:lstStyle/>
                        <a:p>
                          <a:r>
                            <a:rPr lang="en-US" dirty="0"/>
                            <a:t>~1-3%</a:t>
                          </a:r>
                        </a:p>
                      </a:txBody>
                      <a:tcPr/>
                    </a:tc>
                    <a:tc>
                      <a:txBody>
                        <a:bodyPr/>
                        <a:lstStyle/>
                        <a:p>
                          <a:r>
                            <a:rPr lang="en-US" dirty="0"/>
                            <a:t>~2-7%</a:t>
                          </a:r>
                        </a:p>
                      </a:txBody>
                      <a:tcPr/>
                    </a:tc>
                    <a:extLst>
                      <a:ext uri="{0D108BD9-81ED-4DB2-BD59-A6C34878D82A}">
                        <a16:rowId xmlns:a16="http://schemas.microsoft.com/office/drawing/2014/main" val="118375583"/>
                      </a:ext>
                    </a:extLst>
                  </a:tr>
                  <a:tr h="370840">
                    <a:tc>
                      <a:txBody>
                        <a:bodyPr/>
                        <a:lstStyle/>
                        <a:p>
                          <a:r>
                            <a:rPr lang="en-US" dirty="0"/>
                            <a:t>B tagging</a:t>
                          </a:r>
                        </a:p>
                      </a:txBody>
                      <a:tcPr/>
                    </a:tc>
                    <a:tc>
                      <a:txBody>
                        <a:bodyPr/>
                        <a:lstStyle/>
                        <a:p>
                          <a:r>
                            <a:rPr lang="en-US" dirty="0"/>
                            <a:t>~2-8%</a:t>
                          </a:r>
                        </a:p>
                      </a:txBody>
                      <a:tcPr/>
                    </a:tc>
                    <a:tc>
                      <a:txBody>
                        <a:bodyPr/>
                        <a:lstStyle/>
                        <a:p>
                          <a:r>
                            <a:rPr lang="en-US" dirty="0"/>
                            <a:t>~1-7%</a:t>
                          </a:r>
                        </a:p>
                      </a:txBody>
                      <a:tcPr/>
                    </a:tc>
                    <a:tc>
                      <a:txBody>
                        <a:bodyPr/>
                        <a:lstStyle/>
                        <a:p>
                          <a:r>
                            <a:rPr lang="en-US" dirty="0"/>
                            <a:t>~3-5%</a:t>
                          </a:r>
                        </a:p>
                      </a:txBody>
                      <a:tcPr/>
                    </a:tc>
                    <a:tc>
                      <a:txBody>
                        <a:bodyPr/>
                        <a:lstStyle/>
                        <a:p>
                          <a:r>
                            <a:rPr lang="en-US" dirty="0"/>
                            <a:t>~1-10%</a:t>
                          </a:r>
                        </a:p>
                      </a:txBody>
                      <a:tcPr/>
                    </a:tc>
                    <a:tc>
                      <a:txBody>
                        <a:bodyPr/>
                        <a:lstStyle/>
                        <a:p>
                          <a:r>
                            <a:rPr lang="en-US" dirty="0"/>
                            <a:t>~1-8%</a:t>
                          </a:r>
                        </a:p>
                      </a:txBody>
                      <a:tcPr/>
                    </a:tc>
                    <a:extLst>
                      <a:ext uri="{0D108BD9-81ED-4DB2-BD59-A6C34878D82A}">
                        <a16:rowId xmlns:a16="http://schemas.microsoft.com/office/drawing/2014/main" val="3324194637"/>
                      </a:ext>
                    </a:extLst>
                  </a:tr>
                  <a:tr h="370840">
                    <a:tc>
                      <a:txBody>
                        <a:bodyPr/>
                        <a:lstStyle/>
                        <a:p>
                          <a:r>
                            <a:rPr lang="en-US" dirty="0"/>
                            <a:t>Soft b-tagging</a:t>
                          </a:r>
                        </a:p>
                      </a:txBody>
                      <a:tcPr/>
                    </a:tc>
                    <a:tc>
                      <a:txBody>
                        <a:bodyPr/>
                        <a:lstStyle/>
                        <a:p>
                          <a:r>
                            <a:rPr lang="en-US" dirty="0"/>
                            <a:t>~1-4%</a:t>
                          </a:r>
                        </a:p>
                      </a:txBody>
                      <a:tcPr/>
                    </a:tc>
                    <a:tc>
                      <a:txBody>
                        <a:bodyPr/>
                        <a:lstStyle/>
                        <a:p>
                          <a:r>
                            <a:rPr lang="en-US" dirty="0"/>
                            <a:t>~1%</a:t>
                          </a:r>
                        </a:p>
                      </a:txBody>
                      <a:tcPr/>
                    </a:tc>
                    <a:tc>
                      <a:txBody>
                        <a:bodyPr/>
                        <a:lstStyle/>
                        <a:p>
                          <a:r>
                            <a:rPr lang="en-US" dirty="0"/>
                            <a:t>~1-4%</a:t>
                          </a:r>
                        </a:p>
                      </a:txBody>
                      <a:tcPr/>
                    </a:tc>
                    <a:tc>
                      <a:txBody>
                        <a:bodyPr/>
                        <a:lstStyle/>
                        <a:p>
                          <a:r>
                            <a:rPr lang="en-US" dirty="0"/>
                            <a:t>~1-5%</a:t>
                          </a:r>
                        </a:p>
                      </a:txBody>
                      <a:tcPr/>
                    </a:tc>
                    <a:tc>
                      <a:txBody>
                        <a:bodyPr/>
                        <a:lstStyle/>
                        <a:p>
                          <a:r>
                            <a:rPr lang="en-US" dirty="0"/>
                            <a:t>~1-4%</a:t>
                          </a:r>
                        </a:p>
                      </a:txBody>
                      <a:tcPr/>
                    </a:tc>
                    <a:extLst>
                      <a:ext uri="{0D108BD9-81ED-4DB2-BD59-A6C34878D82A}">
                        <a16:rowId xmlns:a16="http://schemas.microsoft.com/office/drawing/2014/main" val="994199380"/>
                      </a:ext>
                    </a:extLst>
                  </a:tr>
                  <a:tr h="370840">
                    <a:tc>
                      <a:txBody>
                        <a:bodyPr/>
                        <a:lstStyle/>
                        <a:p>
                          <a:r>
                            <a:rPr lang="en-US" dirty="0"/>
                            <a:t>Resolved Tops</a:t>
                          </a:r>
                        </a:p>
                      </a:txBody>
                      <a:tcPr/>
                    </a:tc>
                    <a:tc>
                      <a:txBody>
                        <a:bodyPr/>
                        <a:lstStyle/>
                        <a:p>
                          <a:r>
                            <a:rPr lang="en-US" dirty="0"/>
                            <a:t>~1-7%</a:t>
                          </a:r>
                        </a:p>
                      </a:txBody>
                      <a:tcPr/>
                    </a:tc>
                    <a:tc>
                      <a:txBody>
                        <a:bodyPr/>
                        <a:lstStyle/>
                        <a:p>
                          <a:r>
                            <a:rPr lang="en-US" dirty="0"/>
                            <a:t>~1-9%</a:t>
                          </a:r>
                        </a:p>
                      </a:txBody>
                      <a:tcPr/>
                    </a:tc>
                    <a:tc>
                      <a:txBody>
                        <a:bodyPr/>
                        <a:lstStyle/>
                        <a:p>
                          <a:r>
                            <a:rPr lang="en-US" dirty="0"/>
                            <a:t>~1-25%</a:t>
                          </a:r>
                        </a:p>
                      </a:txBody>
                      <a:tcPr/>
                    </a:tc>
                    <a:tc>
                      <a:txBody>
                        <a:bodyPr/>
                        <a:lstStyle/>
                        <a:p>
                          <a:r>
                            <a:rPr lang="en-US" dirty="0"/>
                            <a:t>~8-16%</a:t>
                          </a:r>
                        </a:p>
                      </a:txBody>
                      <a:tcPr/>
                    </a:tc>
                    <a:tc>
                      <a:txBody>
                        <a:bodyPr/>
                        <a:lstStyle/>
                        <a:p>
                          <a:r>
                            <a:rPr lang="en-US" dirty="0"/>
                            <a:t>~5-12%</a:t>
                          </a:r>
                        </a:p>
                      </a:txBody>
                      <a:tcPr/>
                    </a:tc>
                    <a:extLst>
                      <a:ext uri="{0D108BD9-81ED-4DB2-BD59-A6C34878D82A}">
                        <a16:rowId xmlns:a16="http://schemas.microsoft.com/office/drawing/2014/main" val="1121985835"/>
                      </a:ext>
                    </a:extLst>
                  </a:tr>
                  <a:tr h="370840">
                    <a:tc>
                      <a:txBody>
                        <a:bodyPr/>
                        <a:lstStyle/>
                        <a:p>
                          <a:r>
                            <a:rPr lang="en-US" dirty="0"/>
                            <a:t>Merged Tops</a:t>
                          </a:r>
                        </a:p>
                      </a:txBody>
                      <a:tcPr/>
                    </a:tc>
                    <a:tc>
                      <a:txBody>
                        <a:bodyPr/>
                        <a:lstStyle/>
                        <a:p>
                          <a:r>
                            <a:rPr lang="en-US" dirty="0"/>
                            <a:t>~1-8%</a:t>
                          </a:r>
                        </a:p>
                      </a:txBody>
                      <a:tcPr/>
                    </a:tc>
                    <a:tc>
                      <a:txBody>
                        <a:bodyPr/>
                        <a:lstStyle/>
                        <a:p>
                          <a:r>
                            <a:rPr lang="en-US" dirty="0"/>
                            <a:t>~1-7%</a:t>
                          </a:r>
                        </a:p>
                      </a:txBody>
                      <a:tcPr/>
                    </a:tc>
                    <a:tc>
                      <a:txBody>
                        <a:bodyPr/>
                        <a:lstStyle/>
                        <a:p>
                          <a:r>
                            <a:rPr lang="en-US" dirty="0"/>
                            <a:t>~1-10%</a:t>
                          </a:r>
                        </a:p>
                      </a:txBody>
                      <a:tcPr/>
                    </a:tc>
                    <a:tc>
                      <a:txBody>
                        <a:bodyPr/>
                        <a:lstStyle/>
                        <a:p>
                          <a:r>
                            <a:rPr lang="en-US" dirty="0"/>
                            <a:t>~4-9%</a:t>
                          </a:r>
                        </a:p>
                      </a:txBody>
                      <a:tcPr/>
                    </a:tc>
                    <a:tc>
                      <a:txBody>
                        <a:bodyPr/>
                        <a:lstStyle/>
                        <a:p>
                          <a:r>
                            <a:rPr lang="en-US" dirty="0"/>
                            <a:t>~1-10%</a:t>
                          </a:r>
                        </a:p>
                      </a:txBody>
                      <a:tcPr/>
                    </a:tc>
                    <a:extLst>
                      <a:ext uri="{0D108BD9-81ED-4DB2-BD59-A6C34878D82A}">
                        <a16:rowId xmlns:a16="http://schemas.microsoft.com/office/drawing/2014/main" val="1373226290"/>
                      </a:ext>
                    </a:extLst>
                  </a:tr>
                  <a:tr h="370840">
                    <a:tc>
                      <a:txBody>
                        <a:bodyPr/>
                        <a:lstStyle/>
                        <a:p>
                          <a:r>
                            <a:rPr lang="en-US" dirty="0"/>
                            <a:t>Merged W</a:t>
                          </a:r>
                        </a:p>
                      </a:txBody>
                      <a:tcPr/>
                    </a:tc>
                    <a:tc>
                      <a:txBody>
                        <a:bodyPr/>
                        <a:lstStyle/>
                        <a:p>
                          <a:r>
                            <a:rPr lang="en-US" dirty="0"/>
                            <a:t>~1-10%</a:t>
                          </a:r>
                        </a:p>
                      </a:txBody>
                      <a:tcPr/>
                    </a:tc>
                    <a:tc>
                      <a:txBody>
                        <a:bodyPr/>
                        <a:lstStyle/>
                        <a:p>
                          <a:r>
                            <a:rPr lang="en-US" dirty="0"/>
                            <a:t>~1-8%</a:t>
                          </a:r>
                        </a:p>
                      </a:txBody>
                      <a:tcPr/>
                    </a:tc>
                    <a:tc>
                      <a:txBody>
                        <a:bodyPr/>
                        <a:lstStyle/>
                        <a:p>
                          <a:r>
                            <a:rPr lang="en-US" dirty="0"/>
                            <a:t>~1-5%</a:t>
                          </a:r>
                        </a:p>
                      </a:txBody>
                      <a:tcPr/>
                    </a:tc>
                    <a:tc>
                      <a:txBody>
                        <a:bodyPr/>
                        <a:lstStyle/>
                        <a:p>
                          <a:r>
                            <a:rPr lang="en-US" dirty="0"/>
                            <a:t>~1-14%</a:t>
                          </a:r>
                        </a:p>
                      </a:txBody>
                      <a:tcPr/>
                    </a:tc>
                    <a:tc>
                      <a:txBody>
                        <a:bodyPr/>
                        <a:lstStyle/>
                        <a:p>
                          <a:r>
                            <a:rPr lang="en-US" dirty="0"/>
                            <a:t>`1-8%</a:t>
                          </a:r>
                        </a:p>
                      </a:txBody>
                      <a:tcPr/>
                    </a:tc>
                    <a:extLst>
                      <a:ext uri="{0D108BD9-81ED-4DB2-BD59-A6C34878D82A}">
                        <a16:rowId xmlns:a16="http://schemas.microsoft.com/office/drawing/2014/main" val="1191825932"/>
                      </a:ext>
                    </a:extLst>
                  </a:tr>
                </a:tbl>
              </a:graphicData>
            </a:graphic>
          </p:graphicFrame>
        </mc:Fallback>
      </mc:AlternateContent>
      <p:sp>
        <p:nvSpPr>
          <p:cNvPr id="3" name="Date Placeholder 2">
            <a:extLst>
              <a:ext uri="{FF2B5EF4-FFF2-40B4-BE49-F238E27FC236}">
                <a16:creationId xmlns:a16="http://schemas.microsoft.com/office/drawing/2014/main" id="{560015E9-F59D-DD48-8D40-F1CFED46A8E3}"/>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2FA28DC1-57E8-9B45-9156-583A8EBEA162}"/>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08F17E69-61EA-CC45-914F-826A948C0BF8}"/>
              </a:ext>
            </a:extLst>
          </p:cNvPr>
          <p:cNvSpPr>
            <a:spLocks noGrp="1"/>
          </p:cNvSpPr>
          <p:nvPr>
            <p:ph type="sldNum" sz="quarter" idx="4"/>
          </p:nvPr>
        </p:nvSpPr>
        <p:spPr/>
        <p:txBody>
          <a:bodyPr/>
          <a:lstStyle/>
          <a:p>
            <a:fld id="{4FAB73BC-B049-4115-A692-8D63A059BFB8}" type="slidenum">
              <a:rPr lang="en-US" smtClean="0"/>
              <a:pPr/>
              <a:t>43</a:t>
            </a:fld>
            <a:endParaRPr lang="en-US" dirty="0"/>
          </a:p>
        </p:txBody>
      </p:sp>
      <p:sp>
        <p:nvSpPr>
          <p:cNvPr id="6" name="Title 5">
            <a:extLst>
              <a:ext uri="{FF2B5EF4-FFF2-40B4-BE49-F238E27FC236}">
                <a16:creationId xmlns:a16="http://schemas.microsoft.com/office/drawing/2014/main" id="{84817854-0D8E-8742-AF41-CE2999379D2D}"/>
              </a:ext>
            </a:extLst>
          </p:cNvPr>
          <p:cNvSpPr>
            <a:spLocks noGrp="1"/>
          </p:cNvSpPr>
          <p:nvPr>
            <p:ph type="title"/>
          </p:nvPr>
        </p:nvSpPr>
        <p:spPr/>
        <p:txBody>
          <a:bodyPr/>
          <a:lstStyle/>
          <a:p>
            <a:r>
              <a:rPr lang="en-US" dirty="0"/>
              <a:t>Systematics</a:t>
            </a:r>
          </a:p>
        </p:txBody>
      </p:sp>
      <p:sp>
        <p:nvSpPr>
          <p:cNvPr id="10" name="Content Placeholder 1">
            <a:extLst>
              <a:ext uri="{FF2B5EF4-FFF2-40B4-BE49-F238E27FC236}">
                <a16:creationId xmlns:a16="http://schemas.microsoft.com/office/drawing/2014/main" id="{35B6C53D-84AB-E14A-B660-63B54678C6DA}"/>
              </a:ext>
            </a:extLst>
          </p:cNvPr>
          <p:cNvSpPr txBox="1">
            <a:spLocks/>
          </p:cNvSpPr>
          <p:nvPr/>
        </p:nvSpPr>
        <p:spPr>
          <a:xfrm>
            <a:off x="348343" y="4566285"/>
            <a:ext cx="11511148" cy="1899190"/>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Log Normal Distribution</a:t>
            </a:r>
          </a:p>
          <a:p>
            <a:pPr lvl="1"/>
            <a:endParaRPr lang="en-US" dirty="0"/>
          </a:p>
        </p:txBody>
      </p:sp>
      <p:pic>
        <p:nvPicPr>
          <p:cNvPr id="12" name="Picture 11">
            <a:extLst>
              <a:ext uri="{FF2B5EF4-FFF2-40B4-BE49-F238E27FC236}">
                <a16:creationId xmlns:a16="http://schemas.microsoft.com/office/drawing/2014/main" id="{058E4287-127C-FB49-82DC-9340F0B29BCB}"/>
              </a:ext>
            </a:extLst>
          </p:cNvPr>
          <p:cNvPicPr>
            <a:picLocks noChangeAspect="1"/>
          </p:cNvPicPr>
          <p:nvPr/>
        </p:nvPicPr>
        <p:blipFill>
          <a:blip r:embed="rId3"/>
          <a:stretch>
            <a:fillRect/>
          </a:stretch>
        </p:blipFill>
        <p:spPr>
          <a:xfrm>
            <a:off x="347623" y="5081828"/>
            <a:ext cx="4667290" cy="977830"/>
          </a:xfrm>
          <a:prstGeom prst="rect">
            <a:avLst/>
          </a:prstGeom>
        </p:spPr>
      </p:pic>
    </p:spTree>
    <p:extLst>
      <p:ext uri="{BB962C8B-B14F-4D97-AF65-F5344CB8AC3E}">
        <p14:creationId xmlns:p14="http://schemas.microsoft.com/office/powerpoint/2010/main" val="28168114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A082324-8286-944D-9DD0-3B1BA20C82A4}"/>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03457A31-2CC6-8D42-A723-8E87137984C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0438952-6166-FF4E-A900-EAED4C7616A5}"/>
              </a:ext>
            </a:extLst>
          </p:cNvPr>
          <p:cNvSpPr>
            <a:spLocks noGrp="1"/>
          </p:cNvSpPr>
          <p:nvPr>
            <p:ph type="sldNum" sz="quarter" idx="4"/>
          </p:nvPr>
        </p:nvSpPr>
        <p:spPr/>
        <p:txBody>
          <a:bodyPr/>
          <a:lstStyle/>
          <a:p>
            <a:fld id="{4FAB73BC-B049-4115-A692-8D63A059BFB8}" type="slidenum">
              <a:rPr lang="en-US" smtClean="0"/>
              <a:pPr/>
              <a:t>44</a:t>
            </a:fld>
            <a:endParaRPr lang="en-US" dirty="0"/>
          </a:p>
        </p:txBody>
      </p:sp>
      <p:sp>
        <p:nvSpPr>
          <p:cNvPr id="6" name="Title 5">
            <a:extLst>
              <a:ext uri="{FF2B5EF4-FFF2-40B4-BE49-F238E27FC236}">
                <a16:creationId xmlns:a16="http://schemas.microsoft.com/office/drawing/2014/main" id="{A92F4D68-7ADC-1544-AB58-A9E47BB66260}"/>
              </a:ext>
            </a:extLst>
          </p:cNvPr>
          <p:cNvSpPr>
            <a:spLocks noGrp="1"/>
          </p:cNvSpPr>
          <p:nvPr>
            <p:ph type="title"/>
          </p:nvPr>
        </p:nvSpPr>
        <p:spPr/>
        <p:txBody>
          <a:bodyPr/>
          <a:lstStyle/>
          <a:p>
            <a:r>
              <a:rPr lang="en-US" dirty="0"/>
              <a:t>Expected Limits</a:t>
            </a:r>
          </a:p>
        </p:txBody>
      </p:sp>
      <p:pic>
        <p:nvPicPr>
          <p:cNvPr id="10" name="Content Placeholder 9">
            <a:extLst>
              <a:ext uri="{FF2B5EF4-FFF2-40B4-BE49-F238E27FC236}">
                <a16:creationId xmlns:a16="http://schemas.microsoft.com/office/drawing/2014/main" id="{A49A5B37-6B8C-F340-8CE2-C97738FD9428}"/>
              </a:ext>
            </a:extLst>
          </p:cNvPr>
          <p:cNvPicPr>
            <a:picLocks noGrp="1" noChangeAspect="1"/>
          </p:cNvPicPr>
          <p:nvPr>
            <p:ph idx="1"/>
          </p:nvPr>
        </p:nvPicPr>
        <p:blipFill>
          <a:blip r:embed="rId3"/>
          <a:stretch>
            <a:fillRect/>
          </a:stretch>
        </p:blipFill>
        <p:spPr>
          <a:xfrm rot="5400000">
            <a:off x="3206280" y="744301"/>
            <a:ext cx="5779439" cy="6023791"/>
          </a:xfrm>
        </p:spPr>
      </p:pic>
      <p:pic>
        <p:nvPicPr>
          <p:cNvPr id="14" name="Picture 13">
            <a:extLst>
              <a:ext uri="{FF2B5EF4-FFF2-40B4-BE49-F238E27FC236}">
                <a16:creationId xmlns:a16="http://schemas.microsoft.com/office/drawing/2014/main" id="{60CF575F-42C2-EE4C-B023-7441D7EE1A8C}"/>
              </a:ext>
            </a:extLst>
          </p:cNvPr>
          <p:cNvPicPr>
            <a:picLocks noChangeAspect="1"/>
          </p:cNvPicPr>
          <p:nvPr/>
        </p:nvPicPr>
        <p:blipFill>
          <a:blip r:embed="rId4"/>
          <a:stretch>
            <a:fillRect/>
          </a:stretch>
        </p:blipFill>
        <p:spPr>
          <a:xfrm>
            <a:off x="208411" y="2584433"/>
            <a:ext cx="2711503" cy="1689133"/>
          </a:xfrm>
          <a:prstGeom prst="rect">
            <a:avLst/>
          </a:prstGeom>
        </p:spPr>
      </p:pic>
    </p:spTree>
    <p:extLst>
      <p:ext uri="{BB962C8B-B14F-4D97-AF65-F5344CB8AC3E}">
        <p14:creationId xmlns:p14="http://schemas.microsoft.com/office/powerpoint/2010/main" val="1536492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2"/>
          <a:stretch>
            <a:fillRect/>
          </a:stretch>
        </p:blipFill>
        <p:spPr>
          <a:xfrm rot="5400000">
            <a:off x="3039551" y="653110"/>
            <a:ext cx="5875394" cy="6123803"/>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45</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Observed Limits</a:t>
            </a:r>
          </a:p>
        </p:txBody>
      </p:sp>
      <p:pic>
        <p:nvPicPr>
          <p:cNvPr id="10" name="Picture 9">
            <a:extLst>
              <a:ext uri="{FF2B5EF4-FFF2-40B4-BE49-F238E27FC236}">
                <a16:creationId xmlns:a16="http://schemas.microsoft.com/office/drawing/2014/main" id="{A7A8D18D-4B1E-BF46-9F40-9DC9B3BD062A}"/>
              </a:ext>
            </a:extLst>
          </p:cNvPr>
          <p:cNvPicPr>
            <a:picLocks noChangeAspect="1"/>
          </p:cNvPicPr>
          <p:nvPr/>
        </p:nvPicPr>
        <p:blipFill>
          <a:blip r:embed="rId3"/>
          <a:stretch>
            <a:fillRect/>
          </a:stretch>
        </p:blipFill>
        <p:spPr>
          <a:xfrm>
            <a:off x="208411" y="2584433"/>
            <a:ext cx="2711503" cy="1689133"/>
          </a:xfrm>
          <a:prstGeom prst="rect">
            <a:avLst/>
          </a:prstGeom>
        </p:spPr>
      </p:pic>
    </p:spTree>
    <p:extLst>
      <p:ext uri="{BB962C8B-B14F-4D97-AF65-F5344CB8AC3E}">
        <p14:creationId xmlns:p14="http://schemas.microsoft.com/office/powerpoint/2010/main" val="39140419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3"/>
          <a:stretch>
            <a:fillRect/>
          </a:stretch>
        </p:blipFill>
        <p:spPr>
          <a:xfrm rot="5400000">
            <a:off x="474569" y="905208"/>
            <a:ext cx="5628514" cy="5866485"/>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46</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Comparing with Previous Analysis</a:t>
            </a:r>
          </a:p>
        </p:txBody>
      </p:sp>
      <p:pic>
        <p:nvPicPr>
          <p:cNvPr id="7" name="Picture 6">
            <a:extLst>
              <a:ext uri="{FF2B5EF4-FFF2-40B4-BE49-F238E27FC236}">
                <a16:creationId xmlns:a16="http://schemas.microsoft.com/office/drawing/2014/main" id="{3052BC9B-57AA-9345-A5CE-4DD542BA372C}"/>
              </a:ext>
            </a:extLst>
          </p:cNvPr>
          <p:cNvPicPr>
            <a:picLocks noChangeAspect="1"/>
          </p:cNvPicPr>
          <p:nvPr/>
        </p:nvPicPr>
        <p:blipFill>
          <a:blip r:embed="rId4"/>
          <a:stretch>
            <a:fillRect/>
          </a:stretch>
        </p:blipFill>
        <p:spPr>
          <a:xfrm>
            <a:off x="6222069" y="1957390"/>
            <a:ext cx="4714037" cy="4530806"/>
          </a:xfrm>
          <a:prstGeom prst="rect">
            <a:avLst/>
          </a:prstGeom>
        </p:spPr>
      </p:pic>
    </p:spTree>
    <p:extLst>
      <p:ext uri="{BB962C8B-B14F-4D97-AF65-F5344CB8AC3E}">
        <p14:creationId xmlns:p14="http://schemas.microsoft.com/office/powerpoint/2010/main" val="3027869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500459BE-4634-764C-9A67-D8013363113B}"/>
              </a:ext>
            </a:extLst>
          </p:cNvPr>
          <p:cNvPicPr>
            <a:picLocks noGrp="1" noChangeAspect="1"/>
          </p:cNvPicPr>
          <p:nvPr>
            <p:ph idx="1"/>
          </p:nvPr>
        </p:nvPicPr>
        <p:blipFill>
          <a:blip r:embed="rId3"/>
          <a:stretch>
            <a:fillRect/>
          </a:stretch>
        </p:blipFill>
        <p:spPr>
          <a:xfrm rot="5400000">
            <a:off x="474569" y="905208"/>
            <a:ext cx="5628514" cy="5866485"/>
          </a:xfrm>
        </p:spPr>
      </p:pic>
      <p:sp>
        <p:nvSpPr>
          <p:cNvPr id="3" name="Date Placeholder 2">
            <a:extLst>
              <a:ext uri="{FF2B5EF4-FFF2-40B4-BE49-F238E27FC236}">
                <a16:creationId xmlns:a16="http://schemas.microsoft.com/office/drawing/2014/main" id="{885B56EB-5DD8-1B40-AC92-56B8538FDC62}"/>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4CEE9B06-DC3D-2248-8EFC-3CEA15E27A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00C6462-77F0-7C46-992F-0C33059FF998}"/>
              </a:ext>
            </a:extLst>
          </p:cNvPr>
          <p:cNvSpPr>
            <a:spLocks noGrp="1"/>
          </p:cNvSpPr>
          <p:nvPr>
            <p:ph type="sldNum" sz="quarter" idx="4"/>
          </p:nvPr>
        </p:nvSpPr>
        <p:spPr/>
        <p:txBody>
          <a:bodyPr/>
          <a:lstStyle/>
          <a:p>
            <a:fld id="{4FAB73BC-B049-4115-A692-8D63A059BFB8}" type="slidenum">
              <a:rPr lang="en-US" smtClean="0"/>
              <a:pPr/>
              <a:t>47</a:t>
            </a:fld>
            <a:endParaRPr lang="en-US" dirty="0"/>
          </a:p>
        </p:txBody>
      </p:sp>
      <p:sp>
        <p:nvSpPr>
          <p:cNvPr id="6" name="Title 5">
            <a:extLst>
              <a:ext uri="{FF2B5EF4-FFF2-40B4-BE49-F238E27FC236}">
                <a16:creationId xmlns:a16="http://schemas.microsoft.com/office/drawing/2014/main" id="{190A0432-76D4-1C44-A4AC-8117D747C904}"/>
              </a:ext>
            </a:extLst>
          </p:cNvPr>
          <p:cNvSpPr>
            <a:spLocks noGrp="1"/>
          </p:cNvSpPr>
          <p:nvPr>
            <p:ph type="title"/>
          </p:nvPr>
        </p:nvSpPr>
        <p:spPr/>
        <p:txBody>
          <a:bodyPr/>
          <a:lstStyle/>
          <a:p>
            <a:r>
              <a:rPr lang="en-US" dirty="0"/>
              <a:t>Comparing with Previous Analysis</a:t>
            </a:r>
          </a:p>
        </p:txBody>
      </p:sp>
      <p:pic>
        <p:nvPicPr>
          <p:cNvPr id="7" name="Picture 6">
            <a:extLst>
              <a:ext uri="{FF2B5EF4-FFF2-40B4-BE49-F238E27FC236}">
                <a16:creationId xmlns:a16="http://schemas.microsoft.com/office/drawing/2014/main" id="{3052BC9B-57AA-9345-A5CE-4DD542BA372C}"/>
              </a:ext>
            </a:extLst>
          </p:cNvPr>
          <p:cNvPicPr>
            <a:picLocks noChangeAspect="1"/>
          </p:cNvPicPr>
          <p:nvPr/>
        </p:nvPicPr>
        <p:blipFill>
          <a:blip r:embed="rId4"/>
          <a:stretch>
            <a:fillRect/>
          </a:stretch>
        </p:blipFill>
        <p:spPr>
          <a:xfrm>
            <a:off x="6222069" y="1957390"/>
            <a:ext cx="4714037" cy="4530806"/>
          </a:xfrm>
          <a:prstGeom prst="rect">
            <a:avLst/>
          </a:prstGeom>
        </p:spPr>
      </p:pic>
      <p:pic>
        <p:nvPicPr>
          <p:cNvPr id="9" name="Picture 8">
            <a:extLst>
              <a:ext uri="{FF2B5EF4-FFF2-40B4-BE49-F238E27FC236}">
                <a16:creationId xmlns:a16="http://schemas.microsoft.com/office/drawing/2014/main" id="{909B3D6E-0736-C644-905D-55B0507CFF45}"/>
              </a:ext>
            </a:extLst>
          </p:cNvPr>
          <p:cNvPicPr>
            <a:picLocks noChangeAspect="1"/>
          </p:cNvPicPr>
          <p:nvPr/>
        </p:nvPicPr>
        <p:blipFill rotWithShape="1">
          <a:blip r:embed="rId4">
            <a:alphaModFix amt="50000"/>
          </a:blip>
          <a:srcRect l="-20059" t="26798" r="19793" b="8054"/>
          <a:stretch/>
        </p:blipFill>
        <p:spPr>
          <a:xfrm>
            <a:off x="-365760" y="3200400"/>
            <a:ext cx="4572000" cy="2926080"/>
          </a:xfrm>
          <a:prstGeom prst="rect">
            <a:avLst/>
          </a:prstGeom>
        </p:spPr>
      </p:pic>
    </p:spTree>
    <p:extLst>
      <p:ext uri="{BB962C8B-B14F-4D97-AF65-F5344CB8AC3E}">
        <p14:creationId xmlns:p14="http://schemas.microsoft.com/office/powerpoint/2010/main" val="2138531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F9D8BF-5BFC-4146-AE33-CB8A9C4C80CA}"/>
              </a:ext>
            </a:extLst>
          </p:cNvPr>
          <p:cNvPicPr>
            <a:picLocks noGrp="1" noChangeAspect="1"/>
          </p:cNvPicPr>
          <p:nvPr>
            <p:ph idx="1"/>
          </p:nvPr>
        </p:nvPicPr>
        <p:blipFill>
          <a:blip r:embed="rId2"/>
          <a:stretch>
            <a:fillRect/>
          </a:stretch>
        </p:blipFill>
        <p:spPr>
          <a:xfrm rot="5400000">
            <a:off x="3690872" y="784000"/>
            <a:ext cx="5703262" cy="5944393"/>
          </a:xfrm>
        </p:spPr>
      </p:pic>
      <p:sp>
        <p:nvSpPr>
          <p:cNvPr id="3" name="Date Placeholder 2">
            <a:extLst>
              <a:ext uri="{FF2B5EF4-FFF2-40B4-BE49-F238E27FC236}">
                <a16:creationId xmlns:a16="http://schemas.microsoft.com/office/drawing/2014/main" id="{BE269A48-0DEA-5D49-869D-587990AA87E3}"/>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B9EA5A42-DF08-3E45-8E22-71256AD5F1D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4045E0E-409D-EF49-A618-A52FE920B458}"/>
              </a:ext>
            </a:extLst>
          </p:cNvPr>
          <p:cNvSpPr>
            <a:spLocks noGrp="1"/>
          </p:cNvSpPr>
          <p:nvPr>
            <p:ph type="sldNum" sz="quarter" idx="4"/>
          </p:nvPr>
        </p:nvSpPr>
        <p:spPr/>
        <p:txBody>
          <a:bodyPr/>
          <a:lstStyle/>
          <a:p>
            <a:fld id="{4FAB73BC-B049-4115-A692-8D63A059BFB8}" type="slidenum">
              <a:rPr lang="en-US" smtClean="0"/>
              <a:pPr/>
              <a:t>48</a:t>
            </a:fld>
            <a:endParaRPr lang="en-US" dirty="0"/>
          </a:p>
        </p:txBody>
      </p:sp>
      <p:sp>
        <p:nvSpPr>
          <p:cNvPr id="6" name="Title 5">
            <a:extLst>
              <a:ext uri="{FF2B5EF4-FFF2-40B4-BE49-F238E27FC236}">
                <a16:creationId xmlns:a16="http://schemas.microsoft.com/office/drawing/2014/main" id="{194ACFD0-6825-E14C-8283-DC95116721D7}"/>
              </a:ext>
            </a:extLst>
          </p:cNvPr>
          <p:cNvSpPr>
            <a:spLocks noGrp="1"/>
          </p:cNvSpPr>
          <p:nvPr>
            <p:ph type="title"/>
          </p:nvPr>
        </p:nvSpPr>
        <p:spPr/>
        <p:txBody>
          <a:bodyPr/>
          <a:lstStyle/>
          <a:p>
            <a:r>
              <a:rPr lang="en-US" dirty="0"/>
              <a:t>Observed Limits</a:t>
            </a:r>
          </a:p>
        </p:txBody>
      </p:sp>
      <p:pic>
        <p:nvPicPr>
          <p:cNvPr id="9" name="Picture 8">
            <a:extLst>
              <a:ext uri="{FF2B5EF4-FFF2-40B4-BE49-F238E27FC236}">
                <a16:creationId xmlns:a16="http://schemas.microsoft.com/office/drawing/2014/main" id="{C0317703-09BC-E444-954A-E47207238862}"/>
              </a:ext>
            </a:extLst>
          </p:cNvPr>
          <p:cNvPicPr>
            <a:picLocks noChangeAspect="1"/>
          </p:cNvPicPr>
          <p:nvPr/>
        </p:nvPicPr>
        <p:blipFill>
          <a:blip r:embed="rId3"/>
          <a:stretch>
            <a:fillRect/>
          </a:stretch>
        </p:blipFill>
        <p:spPr>
          <a:xfrm>
            <a:off x="0" y="2739514"/>
            <a:ext cx="3302675" cy="1997585"/>
          </a:xfrm>
          <a:prstGeom prst="rect">
            <a:avLst/>
          </a:prstGeom>
        </p:spPr>
      </p:pic>
    </p:spTree>
    <p:extLst>
      <p:ext uri="{BB962C8B-B14F-4D97-AF65-F5344CB8AC3E}">
        <p14:creationId xmlns:p14="http://schemas.microsoft.com/office/powerpoint/2010/main" val="1509208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F9D8BF-5BFC-4146-AE33-CB8A9C4C80CA}"/>
              </a:ext>
            </a:extLst>
          </p:cNvPr>
          <p:cNvPicPr>
            <a:picLocks noGrp="1" noChangeAspect="1"/>
          </p:cNvPicPr>
          <p:nvPr>
            <p:ph idx="1"/>
          </p:nvPr>
        </p:nvPicPr>
        <p:blipFill>
          <a:blip r:embed="rId2"/>
          <a:stretch>
            <a:fillRect/>
          </a:stretch>
        </p:blipFill>
        <p:spPr>
          <a:xfrm rot="5400000">
            <a:off x="393183" y="908689"/>
            <a:ext cx="5464001" cy="5695016"/>
          </a:xfrm>
        </p:spPr>
      </p:pic>
      <p:sp>
        <p:nvSpPr>
          <p:cNvPr id="3" name="Date Placeholder 2">
            <a:extLst>
              <a:ext uri="{FF2B5EF4-FFF2-40B4-BE49-F238E27FC236}">
                <a16:creationId xmlns:a16="http://schemas.microsoft.com/office/drawing/2014/main" id="{BE269A48-0DEA-5D49-869D-587990AA87E3}"/>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B9EA5A42-DF08-3E45-8E22-71256AD5F1D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4045E0E-409D-EF49-A618-A52FE920B458}"/>
              </a:ext>
            </a:extLst>
          </p:cNvPr>
          <p:cNvSpPr>
            <a:spLocks noGrp="1"/>
          </p:cNvSpPr>
          <p:nvPr>
            <p:ph type="sldNum" sz="quarter" idx="4"/>
          </p:nvPr>
        </p:nvSpPr>
        <p:spPr/>
        <p:txBody>
          <a:bodyPr/>
          <a:lstStyle/>
          <a:p>
            <a:fld id="{4FAB73BC-B049-4115-A692-8D63A059BFB8}" type="slidenum">
              <a:rPr lang="en-US" smtClean="0"/>
              <a:pPr/>
              <a:t>49</a:t>
            </a:fld>
            <a:endParaRPr lang="en-US" dirty="0"/>
          </a:p>
        </p:txBody>
      </p:sp>
      <p:sp>
        <p:nvSpPr>
          <p:cNvPr id="6" name="Title 5">
            <a:extLst>
              <a:ext uri="{FF2B5EF4-FFF2-40B4-BE49-F238E27FC236}">
                <a16:creationId xmlns:a16="http://schemas.microsoft.com/office/drawing/2014/main" id="{194ACFD0-6825-E14C-8283-DC95116721D7}"/>
              </a:ext>
            </a:extLst>
          </p:cNvPr>
          <p:cNvSpPr>
            <a:spLocks noGrp="1"/>
          </p:cNvSpPr>
          <p:nvPr>
            <p:ph type="title"/>
          </p:nvPr>
        </p:nvSpPr>
        <p:spPr/>
        <p:txBody>
          <a:bodyPr/>
          <a:lstStyle/>
          <a:p>
            <a:r>
              <a:rPr lang="en-US" dirty="0"/>
              <a:t>Observed Limits</a:t>
            </a:r>
          </a:p>
        </p:txBody>
      </p:sp>
      <p:pic>
        <p:nvPicPr>
          <p:cNvPr id="7" name="Picture 6">
            <a:extLst>
              <a:ext uri="{FF2B5EF4-FFF2-40B4-BE49-F238E27FC236}">
                <a16:creationId xmlns:a16="http://schemas.microsoft.com/office/drawing/2014/main" id="{FF382926-A520-AC44-ABFA-2AE02F58A4C9}"/>
              </a:ext>
            </a:extLst>
          </p:cNvPr>
          <p:cNvPicPr>
            <a:picLocks noChangeAspect="1"/>
          </p:cNvPicPr>
          <p:nvPr/>
        </p:nvPicPr>
        <p:blipFill>
          <a:blip r:embed="rId3"/>
          <a:stretch>
            <a:fillRect/>
          </a:stretch>
        </p:blipFill>
        <p:spPr>
          <a:xfrm>
            <a:off x="5972692" y="1444556"/>
            <a:ext cx="5257283" cy="5038958"/>
          </a:xfrm>
          <a:prstGeom prst="rect">
            <a:avLst/>
          </a:prstGeom>
        </p:spPr>
      </p:pic>
    </p:spTree>
    <p:extLst>
      <p:ext uri="{BB962C8B-B14F-4D97-AF65-F5344CB8AC3E}">
        <p14:creationId xmlns:p14="http://schemas.microsoft.com/office/powerpoint/2010/main" val="402508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598D-7801-474E-B995-DF88FEBAE7CC}"/>
              </a:ext>
            </a:extLst>
          </p:cNvPr>
          <p:cNvSpPr>
            <a:spLocks noGrp="1"/>
          </p:cNvSpPr>
          <p:nvPr>
            <p:ph idx="1"/>
          </p:nvPr>
        </p:nvSpPr>
        <p:spPr>
          <a:xfrm>
            <a:off x="348343" y="1229480"/>
            <a:ext cx="6092481" cy="5235995"/>
          </a:xfrm>
        </p:spPr>
        <p:txBody>
          <a:bodyPr/>
          <a:lstStyle/>
          <a:p>
            <a:r>
              <a:rPr lang="en-US" dirty="0"/>
              <a:t>Galactic Velocity Curves (Messier 33)</a:t>
            </a:r>
          </a:p>
          <a:p>
            <a:pPr lvl="1"/>
            <a:r>
              <a:rPr lang="en-US" dirty="0"/>
              <a:t>Radial velocity of galaxies is large</a:t>
            </a:r>
          </a:p>
          <a:p>
            <a:pPr lvl="1"/>
            <a:r>
              <a:rPr lang="en-US" dirty="0"/>
              <a:t>Not explainable with visible matter and current gravitational theories</a:t>
            </a:r>
          </a:p>
          <a:p>
            <a:pPr lvl="1"/>
            <a:r>
              <a:rPr lang="en-US" dirty="0"/>
              <a:t>Either:</a:t>
            </a:r>
          </a:p>
          <a:p>
            <a:pPr lvl="2"/>
            <a:r>
              <a:rPr lang="en-US" dirty="0"/>
              <a:t>Modified Newtonian Dynamics</a:t>
            </a:r>
          </a:p>
          <a:p>
            <a:pPr lvl="2"/>
            <a:r>
              <a:rPr lang="en-US" dirty="0"/>
              <a:t>“Dark matter” interacting gravitationally</a:t>
            </a:r>
          </a:p>
          <a:p>
            <a:r>
              <a:rPr lang="en-US" dirty="0"/>
              <a:t>Gravitational Lensing</a:t>
            </a:r>
          </a:p>
          <a:p>
            <a:pPr lvl="1"/>
            <a:r>
              <a:rPr lang="en-US" dirty="0"/>
              <a:t>Mass curves spacetime</a:t>
            </a:r>
          </a:p>
          <a:p>
            <a:pPr lvl="1"/>
            <a:r>
              <a:rPr lang="en-US" dirty="0"/>
              <a:t>Deforms galaxies that move through</a:t>
            </a:r>
          </a:p>
          <a:p>
            <a:pPr lvl="1"/>
            <a:r>
              <a:rPr lang="en-US" dirty="0"/>
              <a:t>Use a gravitational lens methods to find total amount of matter</a:t>
            </a:r>
          </a:p>
          <a:p>
            <a:pPr lvl="1"/>
            <a:r>
              <a:rPr lang="en-US" dirty="0"/>
              <a:t>Disagrees with amount of visible matter</a:t>
            </a:r>
          </a:p>
          <a:p>
            <a:pPr lvl="1"/>
            <a:endParaRPr lang="en-US" dirty="0"/>
          </a:p>
        </p:txBody>
      </p:sp>
      <p:sp>
        <p:nvSpPr>
          <p:cNvPr id="3" name="Date Placeholder 2">
            <a:extLst>
              <a:ext uri="{FF2B5EF4-FFF2-40B4-BE49-F238E27FC236}">
                <a16:creationId xmlns:a16="http://schemas.microsoft.com/office/drawing/2014/main" id="{34BCE3A5-CCBF-1349-B0AA-71466E2153BD}"/>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FA344F90-1BB8-CB47-8032-A5251AF45FD5}"/>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CBAD5C7C-08D3-EB44-82E5-59341E07EBA5}"/>
              </a:ext>
            </a:extLst>
          </p:cNvPr>
          <p:cNvSpPr>
            <a:spLocks noGrp="1"/>
          </p:cNvSpPr>
          <p:nvPr>
            <p:ph type="sldNum" sz="quarter" idx="4"/>
          </p:nvPr>
        </p:nvSpPr>
        <p:spPr/>
        <p:txBody>
          <a:bodyPr/>
          <a:lstStyle/>
          <a:p>
            <a:fld id="{4FAB73BC-B049-4115-A692-8D63A059BFB8}" type="slidenum">
              <a:rPr lang="en-US" smtClean="0"/>
              <a:pPr/>
              <a:t>5</a:t>
            </a:fld>
            <a:endParaRPr lang="en-US" dirty="0"/>
          </a:p>
        </p:txBody>
      </p:sp>
      <p:sp>
        <p:nvSpPr>
          <p:cNvPr id="6" name="Title 5">
            <a:extLst>
              <a:ext uri="{FF2B5EF4-FFF2-40B4-BE49-F238E27FC236}">
                <a16:creationId xmlns:a16="http://schemas.microsoft.com/office/drawing/2014/main" id="{CF865A47-1CA5-A448-A8C6-2BCEDB435214}"/>
              </a:ext>
            </a:extLst>
          </p:cNvPr>
          <p:cNvSpPr>
            <a:spLocks noGrp="1"/>
          </p:cNvSpPr>
          <p:nvPr>
            <p:ph type="title"/>
          </p:nvPr>
        </p:nvSpPr>
        <p:spPr/>
        <p:txBody>
          <a:bodyPr/>
          <a:lstStyle/>
          <a:p>
            <a:r>
              <a:rPr lang="en-US" dirty="0"/>
              <a:t>Dark Matter</a:t>
            </a:r>
          </a:p>
        </p:txBody>
      </p:sp>
      <p:pic>
        <p:nvPicPr>
          <p:cNvPr id="9" name="Picture 8">
            <a:extLst>
              <a:ext uri="{FF2B5EF4-FFF2-40B4-BE49-F238E27FC236}">
                <a16:creationId xmlns:a16="http://schemas.microsoft.com/office/drawing/2014/main" id="{E921E0FB-281C-6F48-B6FF-92BD09B95CEE}"/>
              </a:ext>
            </a:extLst>
          </p:cNvPr>
          <p:cNvPicPr>
            <a:picLocks noChangeAspect="1"/>
          </p:cNvPicPr>
          <p:nvPr/>
        </p:nvPicPr>
        <p:blipFill>
          <a:blip r:embed="rId3"/>
          <a:stretch>
            <a:fillRect/>
          </a:stretch>
        </p:blipFill>
        <p:spPr>
          <a:xfrm>
            <a:off x="6440825" y="1634836"/>
            <a:ext cx="5654194" cy="3180484"/>
          </a:xfrm>
          <a:prstGeom prst="rect">
            <a:avLst/>
          </a:prstGeom>
        </p:spPr>
      </p:pic>
      <p:sp>
        <p:nvSpPr>
          <p:cNvPr id="8" name="TextBox 7">
            <a:extLst>
              <a:ext uri="{FF2B5EF4-FFF2-40B4-BE49-F238E27FC236}">
                <a16:creationId xmlns:a16="http://schemas.microsoft.com/office/drawing/2014/main" id="{3C5F41C9-966E-FA43-BA09-B1FFDAB7A344}"/>
              </a:ext>
            </a:extLst>
          </p:cNvPr>
          <p:cNvSpPr txBox="1"/>
          <p:nvPr/>
        </p:nvSpPr>
        <p:spPr>
          <a:xfrm>
            <a:off x="8658225" y="4986338"/>
            <a:ext cx="2411366" cy="646331"/>
          </a:xfrm>
          <a:prstGeom prst="rect">
            <a:avLst/>
          </a:prstGeom>
          <a:noFill/>
        </p:spPr>
        <p:txBody>
          <a:bodyPr wrap="none" rtlCol="0">
            <a:spAutoFit/>
          </a:bodyPr>
          <a:lstStyle/>
          <a:p>
            <a:r>
              <a:rPr lang="en-US" dirty="0" err="1">
                <a:hlinkClick r:id="rId4" tooltip="ArXiv"/>
              </a:rPr>
              <a:t>arXiv</a:t>
            </a:r>
            <a:r>
              <a:rPr lang="en-US" dirty="0" err="1"/>
              <a:t>:</a:t>
            </a:r>
            <a:r>
              <a:rPr lang="en-US" dirty="0" err="1">
                <a:hlinkClick r:id="rId5"/>
              </a:rPr>
              <a:t>astro-ph</a:t>
            </a:r>
            <a:r>
              <a:rPr lang="en-US" dirty="0">
                <a:hlinkClick r:id="rId5"/>
              </a:rPr>
              <a:t>/9909252</a:t>
            </a:r>
            <a:endParaRPr lang="en-US" dirty="0"/>
          </a:p>
          <a:p>
            <a:r>
              <a:rPr lang="en-US" dirty="0">
                <a:hlinkClick r:id="rId6" tooltip="Digital object identifier"/>
              </a:rPr>
              <a:t>doi</a:t>
            </a:r>
            <a:r>
              <a:rPr lang="en-US" dirty="0"/>
              <a:t>:</a:t>
            </a:r>
            <a:r>
              <a:rPr lang="en-US" dirty="0">
                <a:hlinkClick r:id="rId7"/>
              </a:rPr>
              <a:t>10.1086/158003</a:t>
            </a:r>
            <a:r>
              <a:rPr lang="en-US" dirty="0"/>
              <a:t>.</a:t>
            </a:r>
          </a:p>
        </p:txBody>
      </p:sp>
    </p:spTree>
    <p:extLst>
      <p:ext uri="{BB962C8B-B14F-4D97-AF65-F5344CB8AC3E}">
        <p14:creationId xmlns:p14="http://schemas.microsoft.com/office/powerpoint/2010/main" val="1050468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EF9D8BF-5BFC-4146-AE33-CB8A9C4C80CA}"/>
              </a:ext>
            </a:extLst>
          </p:cNvPr>
          <p:cNvPicPr>
            <a:picLocks noGrp="1" noChangeAspect="1"/>
          </p:cNvPicPr>
          <p:nvPr>
            <p:ph idx="1"/>
          </p:nvPr>
        </p:nvPicPr>
        <p:blipFill>
          <a:blip r:embed="rId3"/>
          <a:stretch>
            <a:fillRect/>
          </a:stretch>
        </p:blipFill>
        <p:spPr>
          <a:xfrm rot="5400000">
            <a:off x="393183" y="908689"/>
            <a:ext cx="5464001" cy="5695016"/>
          </a:xfrm>
        </p:spPr>
      </p:pic>
      <p:sp>
        <p:nvSpPr>
          <p:cNvPr id="3" name="Date Placeholder 2">
            <a:extLst>
              <a:ext uri="{FF2B5EF4-FFF2-40B4-BE49-F238E27FC236}">
                <a16:creationId xmlns:a16="http://schemas.microsoft.com/office/drawing/2014/main" id="{BE269A48-0DEA-5D49-869D-587990AA87E3}"/>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B9EA5A42-DF08-3E45-8E22-71256AD5F1D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4045E0E-409D-EF49-A618-A52FE920B458}"/>
              </a:ext>
            </a:extLst>
          </p:cNvPr>
          <p:cNvSpPr>
            <a:spLocks noGrp="1"/>
          </p:cNvSpPr>
          <p:nvPr>
            <p:ph type="sldNum" sz="quarter" idx="4"/>
          </p:nvPr>
        </p:nvSpPr>
        <p:spPr/>
        <p:txBody>
          <a:bodyPr/>
          <a:lstStyle/>
          <a:p>
            <a:fld id="{4FAB73BC-B049-4115-A692-8D63A059BFB8}" type="slidenum">
              <a:rPr lang="en-US" smtClean="0"/>
              <a:pPr/>
              <a:t>50</a:t>
            </a:fld>
            <a:endParaRPr lang="en-US" dirty="0"/>
          </a:p>
        </p:txBody>
      </p:sp>
      <p:sp>
        <p:nvSpPr>
          <p:cNvPr id="6" name="Title 5">
            <a:extLst>
              <a:ext uri="{FF2B5EF4-FFF2-40B4-BE49-F238E27FC236}">
                <a16:creationId xmlns:a16="http://schemas.microsoft.com/office/drawing/2014/main" id="{194ACFD0-6825-E14C-8283-DC95116721D7}"/>
              </a:ext>
            </a:extLst>
          </p:cNvPr>
          <p:cNvSpPr>
            <a:spLocks noGrp="1"/>
          </p:cNvSpPr>
          <p:nvPr>
            <p:ph type="title"/>
          </p:nvPr>
        </p:nvSpPr>
        <p:spPr/>
        <p:txBody>
          <a:bodyPr/>
          <a:lstStyle/>
          <a:p>
            <a:r>
              <a:rPr lang="en-US" dirty="0"/>
              <a:t>Observed Limits</a:t>
            </a:r>
          </a:p>
        </p:txBody>
      </p:sp>
      <p:pic>
        <p:nvPicPr>
          <p:cNvPr id="7" name="Picture 6">
            <a:extLst>
              <a:ext uri="{FF2B5EF4-FFF2-40B4-BE49-F238E27FC236}">
                <a16:creationId xmlns:a16="http://schemas.microsoft.com/office/drawing/2014/main" id="{FF382926-A520-AC44-ABFA-2AE02F58A4C9}"/>
              </a:ext>
            </a:extLst>
          </p:cNvPr>
          <p:cNvPicPr>
            <a:picLocks noChangeAspect="1"/>
          </p:cNvPicPr>
          <p:nvPr/>
        </p:nvPicPr>
        <p:blipFill>
          <a:blip r:embed="rId4"/>
          <a:stretch>
            <a:fillRect/>
          </a:stretch>
        </p:blipFill>
        <p:spPr>
          <a:xfrm>
            <a:off x="5972692" y="1444556"/>
            <a:ext cx="5257283" cy="5038958"/>
          </a:xfrm>
          <a:prstGeom prst="rect">
            <a:avLst/>
          </a:prstGeom>
        </p:spPr>
      </p:pic>
      <p:pic>
        <p:nvPicPr>
          <p:cNvPr id="12" name="Picture 11">
            <a:extLst>
              <a:ext uri="{FF2B5EF4-FFF2-40B4-BE49-F238E27FC236}">
                <a16:creationId xmlns:a16="http://schemas.microsoft.com/office/drawing/2014/main" id="{E5F89839-9B69-054D-9BFB-948113D41724}"/>
              </a:ext>
            </a:extLst>
          </p:cNvPr>
          <p:cNvPicPr>
            <a:picLocks noChangeAspect="1"/>
          </p:cNvPicPr>
          <p:nvPr/>
        </p:nvPicPr>
        <p:blipFill>
          <a:blip r:embed="rId5">
            <a:alphaModFix amt="30000"/>
          </a:blip>
          <a:stretch>
            <a:fillRect/>
          </a:stretch>
        </p:blipFill>
        <p:spPr>
          <a:xfrm>
            <a:off x="1087463" y="2840019"/>
            <a:ext cx="3199459" cy="2878044"/>
          </a:xfrm>
          <a:prstGeom prst="rect">
            <a:avLst/>
          </a:prstGeom>
        </p:spPr>
      </p:pic>
    </p:spTree>
    <p:extLst>
      <p:ext uri="{BB962C8B-B14F-4D97-AF65-F5344CB8AC3E}">
        <p14:creationId xmlns:p14="http://schemas.microsoft.com/office/powerpoint/2010/main" val="3516915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CF85405-DC2A-7E4D-A59A-126DD580A358}"/>
                  </a:ext>
                </a:extLst>
              </p:cNvPr>
              <p:cNvSpPr>
                <a:spLocks noGrp="1"/>
              </p:cNvSpPr>
              <p:nvPr>
                <p:ph idx="1"/>
              </p:nvPr>
            </p:nvSpPr>
            <p:spPr/>
            <p:txBody>
              <a:bodyPr/>
              <a:lstStyle/>
              <a:p>
                <a:r>
                  <a:rPr lang="en-US" dirty="0"/>
                  <a:t>Completed analysis on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𝜒</m:t>
                            </m:r>
                          </m:e>
                        </m:acc>
                      </m:e>
                      <m:sub>
                        <m:r>
                          <a:rPr lang="en-US" i="1">
                            <a:latin typeface="Cambria Math" panose="02040503050406030204" pitchFamily="18" charset="0"/>
                          </a:rPr>
                          <m:t>1</m:t>
                        </m:r>
                      </m:sub>
                      <m:sup>
                        <m:r>
                          <a:rPr lang="en-US" i="1">
                            <a:latin typeface="Cambria Math" panose="02040503050406030204" pitchFamily="18" charset="0"/>
                          </a:rPr>
                          <m:t>0</m:t>
                        </m:r>
                      </m:sup>
                    </m:sSubSup>
                  </m:oMath>
                </a14:m>
                <a:r>
                  <a:rPr lang="en-US" dirty="0"/>
                  <a:t> and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𝑔</m:t>
                        </m:r>
                      </m:e>
                    </m:acc>
                    <m:r>
                      <a:rPr lang="en-US" b="0" i="1" smtClean="0">
                        <a:latin typeface="Cambria Math" panose="02040503050406030204" pitchFamily="18" charset="0"/>
                      </a:rPr>
                      <m:t>→</m:t>
                    </m:r>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sSubSup>
                      <m:sSubSupPr>
                        <m:ctrlPr>
                          <a:rPr lang="en-US" b="0" i="1" smtClean="0">
                            <a:latin typeface="Cambria Math" panose="02040503050406030204" pitchFamily="18" charset="0"/>
                          </a:rPr>
                        </m:ctrlPr>
                      </m:sSubSup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𝜒</m:t>
                            </m:r>
                          </m:e>
                        </m:acc>
                      </m:e>
                      <m:sub>
                        <m:r>
                          <a:rPr lang="en-US" b="0" i="1" smtClean="0">
                            <a:latin typeface="Cambria Math" panose="02040503050406030204" pitchFamily="18" charset="0"/>
                          </a:rPr>
                          <m:t>1</m:t>
                        </m:r>
                      </m:sub>
                      <m:sup>
                        <m:r>
                          <a:rPr lang="en-US" b="0" i="1" smtClean="0">
                            <a:latin typeface="Cambria Math" panose="02040503050406030204" pitchFamily="18" charset="0"/>
                          </a:rPr>
                          <m:t>0</m:t>
                        </m:r>
                      </m:sup>
                    </m:sSubSup>
                  </m:oMath>
                </a14:m>
                <a:endParaRPr lang="en-US" dirty="0"/>
              </a:p>
              <a:p>
                <a:pPr lvl="1"/>
                <a:r>
                  <a:rPr lang="en-US" dirty="0"/>
                  <a:t>137 /fb of data from Run 2 of the LHC</a:t>
                </a:r>
              </a:p>
              <a:p>
                <a:pPr lvl="1"/>
                <a:r>
                  <a:rPr lang="en-US" dirty="0"/>
                  <a:t>Comprehensive search for top </a:t>
                </a:r>
                <a:r>
                  <a:rPr lang="en-US" dirty="0" err="1"/>
                  <a:t>squark</a:t>
                </a:r>
                <a:r>
                  <a:rPr lang="en-US" dirty="0"/>
                  <a:t> and SUSY</a:t>
                </a:r>
              </a:p>
              <a:p>
                <a:pPr lvl="1"/>
                <a:r>
                  <a:rPr lang="en-US" dirty="0"/>
                  <a:t>Improved limits from previous studies</a:t>
                </a:r>
              </a:p>
              <a:p>
                <a:pPr lvl="2"/>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𝜒</m:t>
                            </m:r>
                          </m:e>
                        </m:acc>
                      </m:e>
                      <m:sub>
                        <m:r>
                          <a:rPr lang="en-US" i="1">
                            <a:latin typeface="Cambria Math" panose="02040503050406030204" pitchFamily="18" charset="0"/>
                          </a:rPr>
                          <m:t>1</m:t>
                        </m:r>
                      </m:sub>
                      <m:sup>
                        <m:r>
                          <a:rPr lang="en-US" i="1">
                            <a:latin typeface="Cambria Math" panose="02040503050406030204" pitchFamily="18" charset="0"/>
                          </a:rPr>
                          <m:t>0</m:t>
                        </m:r>
                      </m:sup>
                    </m:sSubSup>
                    <m:r>
                      <a:rPr lang="en-US" b="0" i="0" smtClean="0">
                        <a:latin typeface="Cambria Math" panose="02040503050406030204" pitchFamily="18" charset="0"/>
                      </a:rPr>
                      <m:t>:</m:t>
                    </m:r>
                    <m:sSub>
                      <m:sSubPr>
                        <m:ctrlPr>
                          <a:rPr lang="en-US" b="0" i="0" smtClean="0">
                            <a:latin typeface="Cambria Math" panose="02040503050406030204" pitchFamily="18" charset="0"/>
                          </a:rPr>
                        </m:ctrlPr>
                      </m:sSubPr>
                      <m:e>
                        <m:r>
                          <m:rPr>
                            <m:sty m:val="p"/>
                          </m:rPr>
                          <a:rPr lang="en-US" b="0" i="0" smtClean="0">
                            <a:latin typeface="Cambria Math" panose="02040503050406030204" pitchFamily="18" charset="0"/>
                          </a:rPr>
                          <m:t>m</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sub>
                    </m:sSub>
                    <m:r>
                      <a:rPr lang="en-US" b="0" i="0" smtClean="0">
                        <a:latin typeface="Cambria Math" panose="02040503050406030204" pitchFamily="18" charset="0"/>
                      </a:rPr>
                      <m:t>=1175</m:t>
                    </m:r>
                  </m:oMath>
                </a14:m>
                <a:r>
                  <a:rPr lang="en-US" dirty="0"/>
                  <a:t> GeV at minimal neutralino mass</a:t>
                </a:r>
              </a:p>
              <a:p>
                <a:pPr lvl="2"/>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𝑔</m:t>
                        </m:r>
                      </m:e>
                    </m:acc>
                    <m:r>
                      <a:rPr lang="en-US" i="1">
                        <a:latin typeface="Cambria Math" panose="02040503050406030204" pitchFamily="18" charset="0"/>
                      </a:rPr>
                      <m:t>→</m:t>
                    </m:r>
                    <m:r>
                      <a:rPr lang="en-US" i="1">
                        <a:latin typeface="Cambria Math" panose="02040503050406030204" pitchFamily="18" charset="0"/>
                      </a:rPr>
                      <m:t>𝑡</m:t>
                    </m:r>
                    <m:acc>
                      <m:accPr>
                        <m:chr m:val="̅"/>
                        <m:ctrlPr>
                          <a:rPr lang="en-US" i="1">
                            <a:latin typeface="Cambria Math" panose="02040503050406030204" pitchFamily="18" charset="0"/>
                          </a:rPr>
                        </m:ctrlPr>
                      </m:accPr>
                      <m:e>
                        <m:r>
                          <a:rPr lang="en-US" i="1">
                            <a:latin typeface="Cambria Math" panose="02040503050406030204" pitchFamily="18" charset="0"/>
                          </a:rPr>
                          <m:t>𝑡</m:t>
                        </m:r>
                      </m:e>
                    </m:acc>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𝜒</m:t>
                            </m:r>
                          </m:e>
                        </m:acc>
                      </m:e>
                      <m:sub>
                        <m:r>
                          <a:rPr lang="en-US" i="1">
                            <a:latin typeface="Cambria Math" panose="02040503050406030204" pitchFamily="18" charset="0"/>
                          </a:rPr>
                          <m:t>1</m:t>
                        </m:r>
                      </m:sub>
                      <m:sup>
                        <m:r>
                          <a:rPr lang="en-US" i="1">
                            <a:latin typeface="Cambria Math" panose="02040503050406030204" pitchFamily="18" charset="0"/>
                          </a:rPr>
                          <m:t>0</m:t>
                        </m:r>
                      </m:sup>
                    </m:sSub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𝑔</m:t>
                            </m:r>
                          </m:e>
                        </m:acc>
                      </m:sub>
                    </m:sSub>
                    <m:r>
                      <a:rPr lang="en-US" b="0" i="1" smtClean="0">
                        <a:latin typeface="Cambria Math" panose="02040503050406030204" pitchFamily="18" charset="0"/>
                      </a:rPr>
                      <m:t>=</m:t>
                    </m:r>
                    <m:r>
                      <a:rPr lang="en-US" b="0" i="0" smtClean="0">
                        <a:latin typeface="Cambria Math" panose="02040503050406030204" pitchFamily="18" charset="0"/>
                      </a:rPr>
                      <m:t>2000</m:t>
                    </m:r>
                  </m:oMath>
                </a14:m>
                <a:r>
                  <a:rPr lang="en-US" dirty="0"/>
                  <a:t> GeV at minimal neutralino mass</a:t>
                </a:r>
              </a:p>
              <a:p>
                <a:pPr lvl="1"/>
                <a:r>
                  <a:rPr lang="en-US" dirty="0"/>
                  <a:t>Sensitive to low mass spectra</a:t>
                </a:r>
              </a:p>
              <a:p>
                <a:pPr lvl="1"/>
                <a:endParaRPr lang="en-US" dirty="0"/>
              </a:p>
              <a:p>
                <a:pPr lvl="1"/>
                <a:endParaRPr lang="en-US" dirty="0"/>
              </a:p>
              <a:p>
                <a:pPr lvl="1"/>
                <a:endParaRPr lang="en-US" dirty="0"/>
              </a:p>
            </p:txBody>
          </p:sp>
        </mc:Choice>
        <mc:Fallback>
          <p:sp>
            <p:nvSpPr>
              <p:cNvPr id="2" name="Content Placeholder 1">
                <a:extLst>
                  <a:ext uri="{FF2B5EF4-FFF2-40B4-BE49-F238E27FC236}">
                    <a16:creationId xmlns:a16="http://schemas.microsoft.com/office/drawing/2014/main" id="{BCF85405-DC2A-7E4D-A59A-126DD580A358}"/>
                  </a:ext>
                </a:extLst>
              </p:cNvPr>
              <p:cNvSpPr>
                <a:spLocks noGrp="1" noRot="1" noChangeAspect="1" noMove="1" noResize="1" noEditPoints="1" noAdjustHandles="1" noChangeArrowheads="1" noChangeShapeType="1" noTextEdit="1"/>
              </p:cNvSpPr>
              <p:nvPr>
                <p:ph idx="1"/>
              </p:nvPr>
            </p:nvSpPr>
            <p:spPr>
              <a:blipFill>
                <a:blip r:embed="rId2"/>
                <a:stretch>
                  <a:fillRect l="-1101" t="-1695"/>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54181BE-FC3E-0D45-A732-7C86F20608E8}"/>
              </a:ext>
            </a:extLst>
          </p:cNvPr>
          <p:cNvSpPr>
            <a:spLocks noGrp="1"/>
          </p:cNvSpPr>
          <p:nvPr>
            <p:ph type="dt" sz="half" idx="2"/>
          </p:nvPr>
        </p:nvSpPr>
        <p:spPr/>
        <p:txBody>
          <a:bodyPr/>
          <a:lstStyle/>
          <a:p>
            <a:fld id="{0E44E4DB-7950-E345-B460-B60DDC3292FF}" type="datetime1">
              <a:rPr lang="en-US" smtClean="0"/>
              <a:pPr/>
              <a:t>12/18/19</a:t>
            </a:fld>
            <a:endParaRPr lang="en-US" dirty="0"/>
          </a:p>
        </p:txBody>
      </p:sp>
      <p:sp>
        <p:nvSpPr>
          <p:cNvPr id="4" name="Footer Placeholder 3">
            <a:extLst>
              <a:ext uri="{FF2B5EF4-FFF2-40B4-BE49-F238E27FC236}">
                <a16:creationId xmlns:a16="http://schemas.microsoft.com/office/drawing/2014/main" id="{01A5FFCC-2899-C947-870D-95030D4EDD7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07C698D-A045-C14D-BB6A-975AEE40ADD0}"/>
              </a:ext>
            </a:extLst>
          </p:cNvPr>
          <p:cNvSpPr>
            <a:spLocks noGrp="1"/>
          </p:cNvSpPr>
          <p:nvPr>
            <p:ph type="sldNum" sz="quarter" idx="4"/>
          </p:nvPr>
        </p:nvSpPr>
        <p:spPr/>
        <p:txBody>
          <a:bodyPr/>
          <a:lstStyle/>
          <a:p>
            <a:fld id="{4FAB73BC-B049-4115-A692-8D63A059BFB8}" type="slidenum">
              <a:rPr lang="en-US" smtClean="0"/>
              <a:pPr/>
              <a:t>51</a:t>
            </a:fld>
            <a:endParaRPr lang="en-US" dirty="0"/>
          </a:p>
        </p:txBody>
      </p:sp>
      <p:sp>
        <p:nvSpPr>
          <p:cNvPr id="6" name="Title 5">
            <a:extLst>
              <a:ext uri="{FF2B5EF4-FFF2-40B4-BE49-F238E27FC236}">
                <a16:creationId xmlns:a16="http://schemas.microsoft.com/office/drawing/2014/main" id="{0C059AA8-075C-DC49-9BAF-8760A4C59E70}"/>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195782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23C8112-73B6-234F-B4C7-7E71E61C0FFF}"/>
              </a:ext>
            </a:extLst>
          </p:cNvPr>
          <p:cNvSpPr>
            <a:spLocks noGrp="1"/>
          </p:cNvSpPr>
          <p:nvPr>
            <p:ph idx="1"/>
          </p:nvPr>
        </p:nvSpPr>
        <p:spPr/>
        <p:txBody>
          <a:bodyPr/>
          <a:lstStyle/>
          <a:p>
            <a:r>
              <a:rPr lang="en-US" dirty="0"/>
              <a:t>Advisor: Karl </a:t>
            </a:r>
            <a:r>
              <a:rPr lang="en-US" dirty="0" err="1"/>
              <a:t>Ecklund</a:t>
            </a:r>
            <a:endParaRPr lang="en-US" dirty="0"/>
          </a:p>
          <a:p>
            <a:r>
              <a:rPr lang="en-US" dirty="0"/>
              <a:t>Committee Members: Paul Padley and David Scott</a:t>
            </a:r>
          </a:p>
          <a:p>
            <a:r>
              <a:rPr lang="en-US" dirty="0"/>
              <a:t>Rice Bonner Lab: </a:t>
            </a:r>
          </a:p>
          <a:p>
            <a:pPr lvl="1"/>
            <a:r>
              <a:rPr lang="en-US" dirty="0"/>
              <a:t>Bora </a:t>
            </a:r>
            <a:r>
              <a:rPr lang="en-US" dirty="0" err="1"/>
              <a:t>Akgun</a:t>
            </a:r>
            <a:endParaRPr lang="en-US" dirty="0"/>
          </a:p>
          <a:p>
            <a:pPr lvl="1"/>
            <a:r>
              <a:rPr lang="en-US" dirty="0"/>
              <a:t>James Zabel</a:t>
            </a:r>
          </a:p>
          <a:p>
            <a:pPr lvl="1"/>
            <a:r>
              <a:rPr lang="en-US" dirty="0"/>
              <a:t>Jamal </a:t>
            </a:r>
            <a:r>
              <a:rPr lang="en-US" dirty="0" err="1"/>
              <a:t>Rorie</a:t>
            </a:r>
            <a:endParaRPr lang="en-US" dirty="0"/>
          </a:p>
          <a:p>
            <a:pPr lvl="1"/>
            <a:r>
              <a:rPr lang="en-US" dirty="0"/>
              <a:t>Wei Shi</a:t>
            </a:r>
          </a:p>
          <a:p>
            <a:pPr lvl="1"/>
            <a:r>
              <a:rPr lang="en-US" dirty="0"/>
              <a:t>Sven </a:t>
            </a:r>
            <a:r>
              <a:rPr lang="en-US" dirty="0" err="1"/>
              <a:t>Dildick</a:t>
            </a:r>
            <a:endParaRPr lang="en-US" dirty="0"/>
          </a:p>
          <a:p>
            <a:pPr lvl="1"/>
            <a:r>
              <a:rPr lang="en-US" dirty="0"/>
              <a:t>Matthew </a:t>
            </a:r>
            <a:r>
              <a:rPr lang="en-US" dirty="0" err="1"/>
              <a:t>Decaro</a:t>
            </a:r>
            <a:endParaRPr lang="en-US" dirty="0"/>
          </a:p>
          <a:p>
            <a:r>
              <a:rPr lang="en-US" dirty="0"/>
              <a:t>CMS Collaboration</a:t>
            </a:r>
          </a:p>
        </p:txBody>
      </p:sp>
      <p:sp>
        <p:nvSpPr>
          <p:cNvPr id="3" name="Date Placeholder 2">
            <a:extLst>
              <a:ext uri="{FF2B5EF4-FFF2-40B4-BE49-F238E27FC236}">
                <a16:creationId xmlns:a16="http://schemas.microsoft.com/office/drawing/2014/main" id="{3D6EF875-E23A-D34E-942A-F0F165096A0D}"/>
              </a:ext>
            </a:extLst>
          </p:cNvPr>
          <p:cNvSpPr>
            <a:spLocks noGrp="1"/>
          </p:cNvSpPr>
          <p:nvPr>
            <p:ph type="dt" sz="half" idx="2"/>
          </p:nvPr>
        </p:nvSpPr>
        <p:spPr/>
        <p:txBody>
          <a:bodyPr/>
          <a:lstStyle/>
          <a:p>
            <a:fld id="{0E44E4DB-7950-E345-B460-B60DDC3292FF}" type="datetime1">
              <a:rPr lang="en-US" smtClean="0"/>
              <a:pPr/>
              <a:t>12/16/19</a:t>
            </a:fld>
            <a:endParaRPr lang="en-US" dirty="0"/>
          </a:p>
        </p:txBody>
      </p:sp>
      <p:sp>
        <p:nvSpPr>
          <p:cNvPr id="4" name="Footer Placeholder 3">
            <a:extLst>
              <a:ext uri="{FF2B5EF4-FFF2-40B4-BE49-F238E27FC236}">
                <a16:creationId xmlns:a16="http://schemas.microsoft.com/office/drawing/2014/main" id="{B35E01F8-73E3-D849-B399-E8B2EEDB56B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245EB61-13AB-644A-9CE3-EA6C44EDE39F}"/>
              </a:ext>
            </a:extLst>
          </p:cNvPr>
          <p:cNvSpPr>
            <a:spLocks noGrp="1"/>
          </p:cNvSpPr>
          <p:nvPr>
            <p:ph type="sldNum" sz="quarter" idx="4"/>
          </p:nvPr>
        </p:nvSpPr>
        <p:spPr/>
        <p:txBody>
          <a:bodyPr/>
          <a:lstStyle/>
          <a:p>
            <a:fld id="{4FAB73BC-B049-4115-A692-8D63A059BFB8}" type="slidenum">
              <a:rPr lang="en-US" smtClean="0"/>
              <a:pPr/>
              <a:t>52</a:t>
            </a:fld>
            <a:endParaRPr lang="en-US" dirty="0"/>
          </a:p>
        </p:txBody>
      </p:sp>
      <p:sp>
        <p:nvSpPr>
          <p:cNvPr id="6" name="Title 5">
            <a:extLst>
              <a:ext uri="{FF2B5EF4-FFF2-40B4-BE49-F238E27FC236}">
                <a16:creationId xmlns:a16="http://schemas.microsoft.com/office/drawing/2014/main" id="{A002EB59-77E6-AC47-AD4F-E63C15344110}"/>
              </a:ext>
            </a:extLst>
          </p:cNvPr>
          <p:cNvSpPr>
            <a:spLocks noGrp="1"/>
          </p:cNvSpPr>
          <p:nvPr>
            <p:ph type="title"/>
          </p:nvPr>
        </p:nvSpPr>
        <p:spPr/>
        <p:txBody>
          <a:bodyPr/>
          <a:lstStyle/>
          <a:p>
            <a:r>
              <a:rPr lang="en-US" dirty="0"/>
              <a:t>Acknowledgements</a:t>
            </a:r>
          </a:p>
        </p:txBody>
      </p:sp>
      <p:pic>
        <p:nvPicPr>
          <p:cNvPr id="8" name="Picture 7">
            <a:extLst>
              <a:ext uri="{FF2B5EF4-FFF2-40B4-BE49-F238E27FC236}">
                <a16:creationId xmlns:a16="http://schemas.microsoft.com/office/drawing/2014/main" id="{D6D7593A-C52B-C340-983C-58260450EEC7}"/>
              </a:ext>
            </a:extLst>
          </p:cNvPr>
          <p:cNvPicPr>
            <a:picLocks noChangeAspect="1"/>
          </p:cNvPicPr>
          <p:nvPr/>
        </p:nvPicPr>
        <p:blipFill>
          <a:blip r:embed="rId2"/>
          <a:stretch>
            <a:fillRect/>
          </a:stretch>
        </p:blipFill>
        <p:spPr>
          <a:xfrm>
            <a:off x="5411413" y="2382425"/>
            <a:ext cx="6124575" cy="4083050"/>
          </a:xfrm>
          <a:prstGeom prst="rect">
            <a:avLst/>
          </a:prstGeom>
        </p:spPr>
      </p:pic>
    </p:spTree>
    <p:extLst>
      <p:ext uri="{BB962C8B-B14F-4D97-AF65-F5344CB8AC3E}">
        <p14:creationId xmlns:p14="http://schemas.microsoft.com/office/powerpoint/2010/main" val="3352318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7EEC62-3550-544F-A35F-6ADD5AFFF02A}"/>
              </a:ext>
            </a:extLst>
          </p:cNvPr>
          <p:cNvSpPr>
            <a:spLocks noGrp="1"/>
          </p:cNvSpPr>
          <p:nvPr>
            <p:ph idx="1"/>
          </p:nvPr>
        </p:nvSpPr>
        <p:spPr/>
        <p:txBody>
          <a:bodyPr/>
          <a:lstStyle/>
          <a:p>
            <a:endParaRPr lang="en-US" dirty="0"/>
          </a:p>
        </p:txBody>
      </p:sp>
      <p:sp>
        <p:nvSpPr>
          <p:cNvPr id="3" name="Date Placeholder 2">
            <a:extLst>
              <a:ext uri="{FF2B5EF4-FFF2-40B4-BE49-F238E27FC236}">
                <a16:creationId xmlns:a16="http://schemas.microsoft.com/office/drawing/2014/main" id="{A5555605-0516-794D-B4B0-DC3FA8067F72}"/>
              </a:ext>
            </a:extLst>
          </p:cNvPr>
          <p:cNvSpPr>
            <a:spLocks noGrp="1"/>
          </p:cNvSpPr>
          <p:nvPr>
            <p:ph type="dt" sz="half" idx="2"/>
          </p:nvPr>
        </p:nvSpPr>
        <p:spPr/>
        <p:txBody>
          <a:bodyPr/>
          <a:lstStyle/>
          <a:p>
            <a:fld id="{0E44E4DB-7950-E345-B460-B60DDC3292FF}" type="datetime1">
              <a:rPr lang="en-US" smtClean="0"/>
              <a:pPr/>
              <a:t>12/16/19</a:t>
            </a:fld>
            <a:endParaRPr lang="en-US" dirty="0"/>
          </a:p>
        </p:txBody>
      </p:sp>
      <p:sp>
        <p:nvSpPr>
          <p:cNvPr id="4" name="Footer Placeholder 3">
            <a:extLst>
              <a:ext uri="{FF2B5EF4-FFF2-40B4-BE49-F238E27FC236}">
                <a16:creationId xmlns:a16="http://schemas.microsoft.com/office/drawing/2014/main" id="{7A344C30-987C-F64C-8B39-3242EBA3E0E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C5FEC7C-A4C7-8A43-AF6A-BE76DCFAFE27}"/>
              </a:ext>
            </a:extLst>
          </p:cNvPr>
          <p:cNvSpPr>
            <a:spLocks noGrp="1"/>
          </p:cNvSpPr>
          <p:nvPr>
            <p:ph type="sldNum" sz="quarter" idx="4"/>
          </p:nvPr>
        </p:nvSpPr>
        <p:spPr/>
        <p:txBody>
          <a:bodyPr/>
          <a:lstStyle/>
          <a:p>
            <a:fld id="{4FAB73BC-B049-4115-A692-8D63A059BFB8}" type="slidenum">
              <a:rPr lang="en-US" smtClean="0"/>
              <a:pPr/>
              <a:t>53</a:t>
            </a:fld>
            <a:endParaRPr lang="en-US" dirty="0"/>
          </a:p>
        </p:txBody>
      </p:sp>
      <p:sp>
        <p:nvSpPr>
          <p:cNvPr id="6" name="Title 5">
            <a:extLst>
              <a:ext uri="{FF2B5EF4-FFF2-40B4-BE49-F238E27FC236}">
                <a16:creationId xmlns:a16="http://schemas.microsoft.com/office/drawing/2014/main" id="{44C6505D-F698-7744-9B4D-845697DF8357}"/>
              </a:ext>
            </a:extLst>
          </p:cNvPr>
          <p:cNvSpPr>
            <a:spLocks noGrp="1"/>
          </p:cNvSpPr>
          <p:nvPr>
            <p:ph type="title"/>
          </p:nvPr>
        </p:nvSpPr>
        <p:spPr/>
        <p:txBody>
          <a:bodyPr/>
          <a:lstStyle/>
          <a:p>
            <a:r>
              <a:rPr lang="en-US" dirty="0"/>
              <a:t>Thanks Friends and Family</a:t>
            </a:r>
          </a:p>
        </p:txBody>
      </p:sp>
    </p:spTree>
    <p:extLst>
      <p:ext uri="{BB962C8B-B14F-4D97-AF65-F5344CB8AC3E}">
        <p14:creationId xmlns:p14="http://schemas.microsoft.com/office/powerpoint/2010/main" val="90690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00A4CE-7D76-B546-AE59-32F11D1742A7}"/>
              </a:ext>
            </a:extLst>
          </p:cNvPr>
          <p:cNvSpPr>
            <a:spLocks noGrp="1"/>
          </p:cNvSpPr>
          <p:nvPr>
            <p:ph idx="1"/>
          </p:nvPr>
        </p:nvSpPr>
        <p:spPr/>
        <p:txBody>
          <a:bodyPr/>
          <a:lstStyle/>
          <a:p>
            <a:endParaRPr lang="en-US"/>
          </a:p>
        </p:txBody>
      </p:sp>
      <p:sp>
        <p:nvSpPr>
          <p:cNvPr id="3" name="Date Placeholder 2">
            <a:extLst>
              <a:ext uri="{FF2B5EF4-FFF2-40B4-BE49-F238E27FC236}">
                <a16:creationId xmlns:a16="http://schemas.microsoft.com/office/drawing/2014/main" id="{B1D9EC0C-2CF2-DA4D-AAD5-E3067F4979A1}"/>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901553CE-14C3-7E4C-8BDE-49B094C55118}"/>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C929FB3-56BB-2646-809D-4A8DD5B1024E}"/>
              </a:ext>
            </a:extLst>
          </p:cNvPr>
          <p:cNvSpPr>
            <a:spLocks noGrp="1"/>
          </p:cNvSpPr>
          <p:nvPr>
            <p:ph type="sldNum" sz="quarter" idx="4"/>
          </p:nvPr>
        </p:nvSpPr>
        <p:spPr/>
        <p:txBody>
          <a:bodyPr/>
          <a:lstStyle/>
          <a:p>
            <a:fld id="{4FAB73BC-B049-4115-A692-8D63A059BFB8}" type="slidenum">
              <a:rPr lang="en-US" smtClean="0"/>
              <a:pPr/>
              <a:t>54</a:t>
            </a:fld>
            <a:endParaRPr lang="en-US" dirty="0"/>
          </a:p>
        </p:txBody>
      </p:sp>
      <p:sp>
        <p:nvSpPr>
          <p:cNvPr id="6" name="Title 5">
            <a:extLst>
              <a:ext uri="{FF2B5EF4-FFF2-40B4-BE49-F238E27FC236}">
                <a16:creationId xmlns:a16="http://schemas.microsoft.com/office/drawing/2014/main" id="{A82AECD7-7AE5-3B48-9282-1E6619D18B89}"/>
              </a:ext>
            </a:extLst>
          </p:cNvPr>
          <p:cNvSpPr>
            <a:spLocks noGrp="1"/>
          </p:cNvSpPr>
          <p:nvPr>
            <p:ph type="title"/>
          </p:nvPr>
        </p:nvSpPr>
        <p:spPr/>
        <p:txBody>
          <a:bodyPr/>
          <a:lstStyle/>
          <a:p>
            <a:r>
              <a:rPr lang="en-US" dirty="0"/>
              <a:t>Backup</a:t>
            </a:r>
          </a:p>
        </p:txBody>
      </p:sp>
    </p:spTree>
    <p:extLst>
      <p:ext uri="{BB962C8B-B14F-4D97-AF65-F5344CB8AC3E}">
        <p14:creationId xmlns:p14="http://schemas.microsoft.com/office/powerpoint/2010/main" val="9169865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C8B4981-ABCD-D14C-A656-9C099ACEADE6}"/>
                  </a:ext>
                </a:extLst>
              </p:cNvPr>
              <p:cNvSpPr>
                <a:spLocks noGrp="1"/>
              </p:cNvSpPr>
              <p:nvPr>
                <p:ph idx="1"/>
              </p:nvPr>
            </p:nvSpPr>
            <p:spPr/>
            <p:txBody>
              <a:bodyPr/>
              <a:lstStyle/>
              <a:p>
                <a:r>
                  <a:rPr lang="en-US" dirty="0"/>
                  <a:t>Quark left and right </a:t>
                </a:r>
                <a:r>
                  <a:rPr lang="en-US" dirty="0" err="1"/>
                  <a:t>superpartners</a:t>
                </a:r>
                <a:r>
                  <a:rPr lang="en-US" dirty="0"/>
                  <a:t> can strongly mix to form mass eigenstates</a:t>
                </a:r>
              </a:p>
              <a:p>
                <a:pPr lvl="1"/>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1</m:t>
                                </m:r>
                              </m:sub>
                            </m:sSub>
                          </m:e>
                        </m:acc>
                      </m:sub>
                      <m:sup>
                        <m:r>
                          <a:rPr lang="en-US" b="0" i="1" smtClean="0">
                            <a:latin typeface="Cambria Math" panose="02040503050406030204" pitchFamily="18" charset="0"/>
                          </a:rPr>
                          <m:t>2</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sSubSup>
                                <m:sSubSupPr>
                                  <m:ctrlPr>
                                    <a:rPr lang="en-US" b="0" i="1" smtClean="0">
                                      <a:latin typeface="Cambria Math" panose="02040503050406030204" pitchFamily="18" charset="0"/>
                                    </a:rPr>
                                  </m:ctrlPr>
                                </m:sSub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𝑀</m:t>
                                      </m:r>
                                    </m:e>
                                  </m:acc>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𝑡</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𝑍</m:t>
                                  </m:r>
                                </m:sub>
                                <m:sup>
                                  <m:r>
                                    <a:rPr lang="en-US" b="0" i="1" smtClean="0">
                                      <a:latin typeface="Cambria Math" panose="02040503050406030204" pitchFamily="18" charset="0"/>
                                    </a:rPr>
                                    <m:t>2</m:t>
                                  </m:r>
                                </m:sup>
                              </m:sSubSup>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𝑊</m:t>
                                          </m:r>
                                        </m:sub>
                                      </m:sSub>
                                    </m:e>
                                  </m:func>
                                </m:e>
                              </m:d>
                              <m:r>
                                <a:rPr lang="en-US" b="0" i="1" smtClean="0">
                                  <a:latin typeface="Cambria Math" panose="02040503050406030204" pitchFamily="18" charset="0"/>
                                </a:rPr>
                                <m:t>𝑐𝑜𝑠</m:t>
                              </m:r>
                              <m:r>
                                <a:rPr lang="en-US" b="0" i="1" smtClean="0">
                                  <a:latin typeface="Cambria Math" panose="02040503050406030204" pitchFamily="18" charset="0"/>
                                </a:rPr>
                                <m:t>2</m:t>
                              </m:r>
                              <m:r>
                                <a:rPr lang="en-US" b="0" i="1" smtClean="0">
                                  <a:latin typeface="Cambria Math" panose="02040503050406030204" pitchFamily="18" charset="0"/>
                                </a:rPr>
                                <m:t>𝛽</m:t>
                              </m:r>
                            </m:e>
                            <m:e>
                              <m:r>
                                <a:rPr lang="en-US" b="0" i="1" smtClean="0">
                                  <a:latin typeface="Cambria Math" panose="02040503050406030204" pitchFamily="18" charset="0"/>
                                </a:rPr>
                                <m:t>𝑣</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𝑎</m:t>
                                      </m:r>
                                    </m:e>
                                    <m:sub>
                                      <m:r>
                                        <a:rPr lang="en-US" b="0" i="1" smtClean="0">
                                          <a:latin typeface="Cambria Math" panose="02040503050406030204" pitchFamily="18" charset="0"/>
                                        </a:rPr>
                                        <m:t>𝑡</m:t>
                                      </m:r>
                                    </m:sub>
                                    <m:sup>
                                      <m:r>
                                        <a:rPr lang="en-US" b="0" i="1" smtClean="0">
                                          <a:latin typeface="Cambria Math" panose="02040503050406030204" pitchFamily="18" charset="0"/>
                                        </a:rPr>
                                        <m:t>∗</m:t>
                                      </m:r>
                                    </m:sup>
                                  </m:sSubSup>
                                  <m:r>
                                    <a:rPr lang="en-US" b="0" i="1" smtClean="0">
                                      <a:latin typeface="Cambria Math" panose="02040503050406030204" pitchFamily="18" charset="0"/>
                                    </a:rPr>
                                    <m:t>𝑠𝑖𝑛</m:t>
                                  </m:r>
                                  <m:r>
                                    <a:rPr lang="en-US" b="0" i="1" smtClean="0">
                                      <a:latin typeface="Cambria Math" panose="02040503050406030204" pitchFamily="18" charset="0"/>
                                    </a:rPr>
                                    <m:t>𝛽</m:t>
                                  </m:r>
                                  <m:r>
                                    <a:rPr lang="en-US" b="0" i="1" smtClean="0">
                                      <a:latin typeface="Cambria Math" panose="02040503050406030204" pitchFamily="18" charset="0"/>
                                    </a:rPr>
                                    <m:t>−</m:t>
                                  </m:r>
                                  <m:r>
                                    <a:rPr lang="en-US" b="0" i="1" smtClean="0">
                                      <a:latin typeface="Cambria Math" panose="02040503050406030204" pitchFamily="18" charset="0"/>
                                    </a:rPr>
                                    <m:t>𝜇</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𝑡</m:t>
                                      </m:r>
                                    </m:sub>
                                  </m:sSub>
                                  <m:r>
                                    <a:rPr lang="en-US" b="0" i="1" smtClean="0">
                                      <a:latin typeface="Cambria Math" panose="02040503050406030204" pitchFamily="18" charset="0"/>
                                    </a:rPr>
                                    <m:t>𝑐𝑜𝑠</m:t>
                                  </m:r>
                                  <m:r>
                                    <a:rPr lang="en-US" b="0" i="1" smtClean="0">
                                      <a:latin typeface="Cambria Math" panose="02040503050406030204" pitchFamily="18" charset="0"/>
                                    </a:rPr>
                                    <m:t>𝛽</m:t>
                                  </m:r>
                                </m:e>
                              </m:d>
                            </m:e>
                          </m:mr>
                          <m:mr>
                            <m:e>
                              <m:r>
                                <a:rPr lang="en-US" i="1">
                                  <a:latin typeface="Cambria Math" panose="02040503050406030204" pitchFamily="18" charset="0"/>
                                </a:rPr>
                                <m:t>𝑣</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𝑇</m:t>
                                      </m:r>
                                    </m:sub>
                                    <m:sup>
                                      <m:r>
                                        <a:rPr lang="en-US" i="1">
                                          <a:latin typeface="Cambria Math" panose="02040503050406030204" pitchFamily="18" charset="0"/>
                                        </a:rPr>
                                        <m:t>∗</m:t>
                                      </m:r>
                                    </m:sup>
                                  </m:sSubSup>
                                  <m:r>
                                    <a:rPr lang="en-US" i="1">
                                      <a:latin typeface="Cambria Math" panose="02040503050406030204" pitchFamily="18" charset="0"/>
                                    </a:rPr>
                                    <m:t>𝑠𝑖𝑛</m:t>
                                  </m:r>
                                  <m:r>
                                    <a:rPr lang="en-US" i="1">
                                      <a:latin typeface="Cambria Math" panose="02040503050406030204" pitchFamily="18" charset="0"/>
                                    </a:rPr>
                                    <m:t>𝛽</m:t>
                                  </m:r>
                                  <m:r>
                                    <a:rPr lang="en-US" i="1">
                                      <a:latin typeface="Cambria Math" panose="02040503050406030204" pitchFamily="18" charset="0"/>
                                    </a:rPr>
                                    <m:t>−</m:t>
                                  </m:r>
                                  <m:r>
                                    <a:rPr lang="en-US" i="1">
                                      <a:latin typeface="Cambria Math" panose="02040503050406030204" pitchFamily="18" charset="0"/>
                                    </a:rPr>
                                    <m:t>𝜇</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𝑐𝑜𝑠</m:t>
                                  </m:r>
                                  <m:r>
                                    <a:rPr lang="en-US" i="1">
                                      <a:latin typeface="Cambria Math" panose="02040503050406030204" pitchFamily="18" charset="0"/>
                                    </a:rPr>
                                    <m:t>𝛽</m:t>
                                  </m:r>
                                </m:e>
                              </m:d>
                            </m:e>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𝑀</m:t>
                                      </m:r>
                                    </m:e>
                                  </m:acc>
                                </m:e>
                                <m: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3</m:t>
                                      </m:r>
                                    </m:sub>
                                  </m:sSub>
                                </m:sub>
                                <m:sup>
                                  <m:r>
                                    <a:rPr lang="en-US" i="1">
                                      <a:latin typeface="Cambria Math" panose="02040503050406030204" pitchFamily="18" charset="0"/>
                                    </a:rPr>
                                    <m:t>2</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𝑀</m:t>
                                  </m:r>
                                </m:e>
                                <m:sub>
                                  <m:r>
                                    <a:rPr lang="en-US" b="0" i="1" smtClean="0">
                                      <a:latin typeface="Cambria Math" panose="02040503050406030204" pitchFamily="18" charset="0"/>
                                    </a:rPr>
                                    <m:t>𝑡</m:t>
                                  </m:r>
                                </m:sub>
                                <m:sup>
                                  <m:r>
                                    <a:rPr lang="en-US" i="1">
                                      <a:latin typeface="Cambria Math" panose="02040503050406030204" pitchFamily="18" charset="0"/>
                                    </a:rPr>
                                    <m:t>2</m:t>
                                  </m:r>
                                </m:sup>
                              </m:sSubSup>
                              <m:r>
                                <a:rPr lang="en-US" i="1">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𝑍</m:t>
                                  </m:r>
                                </m:sub>
                                <m:sup>
                                  <m:r>
                                    <a:rPr lang="en-US" b="0" i="1" smtClean="0">
                                      <a:latin typeface="Cambria Math" panose="02040503050406030204" pitchFamily="18" charset="0"/>
                                    </a:rPr>
                                    <m:t>2</m:t>
                                  </m:r>
                                </m:sup>
                              </m:sSubSup>
                              <m:func>
                                <m:funcPr>
                                  <m:ctrlPr>
                                    <a:rPr lang="en-US" b="0" i="1" smtClean="0">
                                      <a:latin typeface="Cambria Math" panose="02040503050406030204" pitchFamily="18" charset="0"/>
                                    </a:rPr>
                                  </m:ctrlPr>
                                </m:funcPr>
                                <m:fName>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sin</m:t>
                                      </m:r>
                                    </m:e>
                                    <m:sup>
                                      <m:r>
                                        <a:rPr lang="en-US" b="0" i="1" smtClean="0">
                                          <a:latin typeface="Cambria Math" panose="02040503050406030204" pitchFamily="18" charset="0"/>
                                        </a:rPr>
                                        <m:t>2</m:t>
                                      </m:r>
                                    </m:sup>
                                  </m:sSup>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𝑊</m:t>
                                      </m:r>
                                    </m:sub>
                                  </m:sSub>
                                  <m:r>
                                    <a:rPr lang="en-US" b="0" i="1" smtClean="0">
                                      <a:latin typeface="Cambria Math" panose="02040503050406030204" pitchFamily="18" charset="0"/>
                                    </a:rPr>
                                    <m:t>𝑐𝑜𝑠</m:t>
                                  </m:r>
                                  <m:r>
                                    <a:rPr lang="en-US" b="0" i="1" smtClean="0">
                                      <a:latin typeface="Cambria Math" panose="02040503050406030204" pitchFamily="18" charset="0"/>
                                    </a:rPr>
                                    <m:t>2</m:t>
                                  </m:r>
                                  <m:r>
                                    <a:rPr lang="en-US" b="0" i="1" smtClean="0">
                                      <a:latin typeface="Cambria Math" panose="02040503050406030204" pitchFamily="18" charset="0"/>
                                    </a:rPr>
                                    <m:t>𝛽</m:t>
                                  </m:r>
                                </m:e>
                              </m:func>
                            </m:e>
                          </m:mr>
                        </m:m>
                      </m:e>
                    </m:d>
                  </m:oMath>
                </a14:m>
                <a:endParaRPr lang="en-US" dirty="0"/>
              </a:p>
              <a:p>
                <a:pPr lvl="1"/>
                <a:endParaRPr lang="en-US" dirty="0"/>
              </a:p>
              <a:p>
                <a:pPr lvl="1"/>
                <a:r>
                  <a:rPr lang="en-US" dirty="0"/>
                  <a:t>Strong mixing in the stop sector</a:t>
                </a:r>
              </a:p>
              <a:p>
                <a:pPr lvl="1"/>
                <a:r>
                  <a:rPr lang="en-US" dirty="0"/>
                  <a:t>Could lead to </a:t>
                </a:r>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e>
                      <m:sub>
                        <m:r>
                          <a:rPr lang="en-US" b="0" i="1" smtClean="0">
                            <a:latin typeface="Cambria Math" panose="02040503050406030204" pitchFamily="18" charset="0"/>
                          </a:rPr>
                          <m:t>1</m:t>
                        </m:r>
                      </m:sub>
                    </m:sSub>
                  </m:oMath>
                </a14:m>
                <a:r>
                  <a:rPr lang="en-US" dirty="0"/>
                  <a:t>being the lightest </a:t>
                </a:r>
                <a:r>
                  <a:rPr lang="en-US" dirty="0" err="1"/>
                  <a:t>squark</a:t>
                </a:r>
                <a:endParaRPr lang="en-US" dirty="0"/>
              </a:p>
            </p:txBody>
          </p:sp>
        </mc:Choice>
        <mc:Fallback xmlns="">
          <p:sp>
            <p:nvSpPr>
              <p:cNvPr id="2" name="Content Placeholder 1">
                <a:extLst>
                  <a:ext uri="{FF2B5EF4-FFF2-40B4-BE49-F238E27FC236}">
                    <a16:creationId xmlns:a16="http://schemas.microsoft.com/office/drawing/2014/main" id="{BC8B4981-ABCD-D14C-A656-9C099ACEADE6}"/>
                  </a:ext>
                </a:extLst>
              </p:cNvPr>
              <p:cNvSpPr>
                <a:spLocks noGrp="1" noRot="1" noChangeAspect="1" noMove="1" noResize="1" noEditPoints="1" noAdjustHandles="1" noChangeArrowheads="1" noChangeShapeType="1" noTextEdit="1"/>
              </p:cNvSpPr>
              <p:nvPr>
                <p:ph idx="1"/>
              </p:nvPr>
            </p:nvSpPr>
            <p:spPr>
              <a:blipFill>
                <a:blip r:embed="rId6"/>
                <a:stretch>
                  <a:fillRect l="-1101"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6496C1F-E31E-F44C-AC75-AA227FB94E1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F9BE2CD3-6410-2F43-9841-38D32E8669ED}"/>
              </a:ext>
            </a:extLst>
          </p:cNvPr>
          <p:cNvSpPr>
            <a:spLocks noGrp="1"/>
          </p:cNvSpPr>
          <p:nvPr>
            <p:ph type="sldNum" sz="quarter" idx="4"/>
          </p:nvPr>
        </p:nvSpPr>
        <p:spPr/>
        <p:txBody>
          <a:bodyPr/>
          <a:lstStyle/>
          <a:p>
            <a:fld id="{4FAB73BC-B049-4115-A692-8D63A059BFB8}" type="slidenum">
              <a:rPr lang="en-US" smtClean="0"/>
              <a:pPr/>
              <a:t>55</a:t>
            </a:fld>
            <a:endParaRPr lang="en-US" dirty="0"/>
          </a:p>
        </p:txBody>
      </p:sp>
      <mc:AlternateContent xmlns:mc="http://schemas.openxmlformats.org/markup-compatibility/2006" xmlns:a14="http://schemas.microsoft.com/office/drawing/2010/main">
        <mc:Choice Requires="a14">
          <p:sp>
            <p:nvSpPr>
              <p:cNvPr id="6" name="Title 5">
                <a:extLst>
                  <a:ext uri="{FF2B5EF4-FFF2-40B4-BE49-F238E27FC236}">
                    <a16:creationId xmlns:a16="http://schemas.microsoft.com/office/drawing/2014/main" id="{DA77B77A-DCDB-854E-BD9A-21999B668B93}"/>
                  </a:ext>
                </a:extLst>
              </p:cNvPr>
              <p:cNvSpPr>
                <a:spLocks noGrp="1"/>
              </p:cNvSpPr>
              <p:nvPr>
                <p:ph type="title"/>
              </p:nvPr>
            </p:nvSpPr>
            <p:spPr/>
            <p:txBody>
              <a:bodyPr>
                <a:normAutofit fontScale="90000"/>
              </a:bodyPr>
              <a:lstStyle/>
              <a:p>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𝑡</m:t>
                            </m:r>
                          </m:e>
                        </m:acc>
                      </m:e>
                      <m:sub>
                        <m:r>
                          <a:rPr lang="en-US" b="0" i="1" smtClean="0">
                            <a:latin typeface="Cambria Math" panose="02040503050406030204" pitchFamily="18" charset="0"/>
                          </a:rPr>
                          <m:t>1</m:t>
                        </m:r>
                      </m:sub>
                    </m:sSub>
                  </m:oMath>
                </a14:m>
                <a:r>
                  <a:rPr lang="en-US" dirty="0"/>
                  <a:t>: Dynamic Reason to be at bottom of </a:t>
                </a:r>
                <a:r>
                  <a:rPr lang="en-US" dirty="0" err="1"/>
                  <a:t>sParticles</a:t>
                </a:r>
                <a:endParaRPr lang="en-US" dirty="0"/>
              </a:p>
            </p:txBody>
          </p:sp>
        </mc:Choice>
        <mc:Fallback xmlns="">
          <p:sp>
            <p:nvSpPr>
              <p:cNvPr id="6" name="Title 5">
                <a:extLst>
                  <a:ext uri="{FF2B5EF4-FFF2-40B4-BE49-F238E27FC236}">
                    <a16:creationId xmlns:a16="http://schemas.microsoft.com/office/drawing/2014/main" id="{DA77B77A-DCDB-854E-BD9A-21999B668B93}"/>
                  </a:ext>
                </a:extLst>
              </p:cNvPr>
              <p:cNvSpPr>
                <a:spLocks noGrp="1" noRot="1" noChangeAspect="1" noMove="1" noResize="1" noEditPoints="1" noAdjustHandles="1" noChangeArrowheads="1" noChangeShapeType="1" noTextEdit="1"/>
              </p:cNvSpPr>
              <p:nvPr>
                <p:ph type="title"/>
              </p:nvPr>
            </p:nvSpPr>
            <p:spPr>
              <a:blipFill>
                <a:blip r:embed="rId4"/>
                <a:stretch>
                  <a:fillRect t="-9091" b="-196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F4CBB6E-06C3-844D-9EB6-5FBA4F3F9AC1}"/>
              </a:ext>
            </a:extLst>
          </p:cNvPr>
          <p:cNvPicPr>
            <a:picLocks noChangeAspect="1"/>
          </p:cNvPicPr>
          <p:nvPr/>
        </p:nvPicPr>
        <p:blipFill>
          <a:blip r:embed="rId7"/>
          <a:stretch>
            <a:fillRect/>
          </a:stretch>
        </p:blipFill>
        <p:spPr>
          <a:xfrm>
            <a:off x="7556501" y="3031939"/>
            <a:ext cx="3797300" cy="3187700"/>
          </a:xfrm>
          <a:prstGeom prst="rect">
            <a:avLst/>
          </a:prstGeom>
        </p:spPr>
      </p:pic>
      <p:sp>
        <p:nvSpPr>
          <p:cNvPr id="9" name="Date Placeholder 2">
            <a:extLst>
              <a:ext uri="{FF2B5EF4-FFF2-40B4-BE49-F238E27FC236}">
                <a16:creationId xmlns:a16="http://schemas.microsoft.com/office/drawing/2014/main" id="{D56C7D82-8CBA-2C48-A12A-E294659E7230}"/>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12/14/19</a:t>
            </a:fld>
            <a:endParaRPr lang="en-US" dirty="0"/>
          </a:p>
        </p:txBody>
      </p:sp>
    </p:spTree>
    <p:extLst>
      <p:ext uri="{BB962C8B-B14F-4D97-AF65-F5344CB8AC3E}">
        <p14:creationId xmlns:p14="http://schemas.microsoft.com/office/powerpoint/2010/main" val="3777009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4643" y="1024195"/>
            <a:ext cx="4760124" cy="31996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792" y="1255154"/>
            <a:ext cx="6760089" cy="2499045"/>
          </a:xfrm>
          <a:prstGeom prst="rect">
            <a:avLst/>
          </a:prstGeom>
        </p:spPr>
      </p:pic>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403957" y="3831795"/>
                <a:ext cx="5392057" cy="2183005"/>
              </a:xfrm>
            </p:spPr>
            <p:txBody>
              <a:bodyPr>
                <a:normAutofit/>
              </a:bodyPr>
              <a:lstStyle/>
              <a:p>
                <a:r>
                  <a:rPr lang="en-US" dirty="0"/>
                  <a:t>Outer Tracker</a:t>
                </a:r>
              </a:p>
              <a:p>
                <a:pPr lvl="1"/>
                <a:r>
                  <a:rPr lang="en-US" dirty="0"/>
                  <a:t>Active area: 200 </a:t>
                </a:r>
                <a14:m>
                  <m:oMath xmlns:m="http://schemas.openxmlformats.org/officeDocument/2006/math">
                    <m:sSup>
                      <m:sSupPr>
                        <m:ctrlPr>
                          <a:rPr lang="en-US" b="0" i="1" smtClean="0">
                            <a:latin typeface="Cambria Math" panose="02040503050406030204" pitchFamily="18" charset="0"/>
                          </a:rPr>
                        </m:ctrlPr>
                      </m:sSupPr>
                      <m:e>
                        <m:r>
                          <m:rPr>
                            <m:nor/>
                          </m:rPr>
                          <a:rPr lang="en-US" b="0" i="0" smtClean="0">
                            <a:latin typeface="Cambria Math" charset="0"/>
                          </a:rPr>
                          <m:t>m</m:t>
                        </m:r>
                      </m:e>
                      <m:sup>
                        <m:r>
                          <a:rPr lang="en-US" b="0" i="1" smtClean="0">
                            <a:latin typeface="Cambria Math" charset="0"/>
                          </a:rPr>
                          <m:t>2</m:t>
                        </m:r>
                      </m:sup>
                    </m:sSup>
                  </m:oMath>
                </a14:m>
                <a:r>
                  <a:rPr lang="en-US" dirty="0"/>
                  <a:t>, 15148 modules</a:t>
                </a:r>
              </a:p>
              <a:p>
                <a:pPr lvl="1"/>
                <a:r>
                  <a:rPr lang="en-US" dirty="0"/>
                  <a:t>10 layers in barrel region</a:t>
                </a:r>
              </a:p>
              <a:p>
                <a:pPr lvl="1"/>
                <a:r>
                  <a:rPr lang="en-US" dirty="0"/>
                  <a:t>9 + 3 in inner disks and endcaps</a:t>
                </a:r>
              </a:p>
              <a:p>
                <a:pPr lvl="1"/>
                <a:r>
                  <a:rPr lang="en-US" dirty="0"/>
                  <a:t>Analog readout</a:t>
                </a:r>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403957" y="3831795"/>
                <a:ext cx="5392057" cy="2183005"/>
              </a:xfrm>
              <a:blipFill>
                <a:blip r:embed="rId4"/>
                <a:stretch>
                  <a:fillRect l="-2353" t="-4624"/>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r>
              <a:rPr lang="en-US" dirty="0"/>
              <a:t>4/29/19</a:t>
            </a:r>
          </a:p>
          <a:p>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56</a:t>
            </a:fld>
            <a:endParaRPr lang="en-US" dirty="0"/>
          </a:p>
        </p:txBody>
      </p:sp>
      <p:sp>
        <p:nvSpPr>
          <p:cNvPr id="6" name="Title 5"/>
          <p:cNvSpPr>
            <a:spLocks noGrp="1"/>
          </p:cNvSpPr>
          <p:nvPr>
            <p:ph type="title"/>
          </p:nvPr>
        </p:nvSpPr>
        <p:spPr/>
        <p:txBody>
          <a:bodyPr>
            <a:normAutofit/>
          </a:bodyPr>
          <a:lstStyle/>
          <a:p>
            <a:r>
              <a:rPr lang="en-US" dirty="0"/>
              <a:t>The Tracker Detector</a:t>
            </a:r>
          </a:p>
        </p:txBody>
      </p:sp>
      <p:sp>
        <p:nvSpPr>
          <p:cNvPr id="11" name="Rectangle 10"/>
          <p:cNvSpPr/>
          <p:nvPr/>
        </p:nvSpPr>
        <p:spPr>
          <a:xfrm>
            <a:off x="8802431" y="2315184"/>
            <a:ext cx="712274" cy="39848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H="1" flipV="1">
            <a:off x="7107881" y="1282562"/>
            <a:ext cx="1694550" cy="103262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7107883" y="2713667"/>
            <a:ext cx="1694548" cy="104053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403957" y="1282562"/>
            <a:ext cx="6703924" cy="24716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1">
            <a:extLst>
              <a:ext uri="{FF2B5EF4-FFF2-40B4-BE49-F238E27FC236}">
                <a16:creationId xmlns:a16="http://schemas.microsoft.com/office/drawing/2014/main" id="{27010935-C075-4049-9A92-FE6B0C810F06}"/>
              </a:ext>
            </a:extLst>
          </p:cNvPr>
          <p:cNvSpPr txBox="1">
            <a:spLocks/>
          </p:cNvSpPr>
          <p:nvPr/>
        </p:nvSpPr>
        <p:spPr>
          <a:xfrm>
            <a:off x="5963807" y="4251229"/>
            <a:ext cx="5392057" cy="2132941"/>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Times New Roman" charset="0"/>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Times New Roman" charset="0"/>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Times New Roman" charset="0"/>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Times New Roman" charset="0"/>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Times New Roman" charset="0"/>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latin typeface="+mn-lt"/>
              </a:rPr>
              <a:t>Phase 1 Pixel Tracker</a:t>
            </a:r>
          </a:p>
          <a:p>
            <a:pPr lvl="1"/>
            <a:r>
              <a:rPr lang="en-US" dirty="0">
                <a:latin typeface="+mn-lt"/>
              </a:rPr>
              <a:t>4 barrel layers </a:t>
            </a:r>
          </a:p>
          <a:p>
            <a:pPr lvl="1"/>
            <a:r>
              <a:rPr lang="en-US" dirty="0">
                <a:latin typeface="+mn-lt"/>
              </a:rPr>
              <a:t>3 endcap disks on each side</a:t>
            </a:r>
          </a:p>
          <a:p>
            <a:pPr lvl="1"/>
            <a:r>
              <a:rPr lang="en-US" dirty="0">
                <a:latin typeface="+mn-lt"/>
              </a:rPr>
              <a:t>124 million pixel channels</a:t>
            </a:r>
          </a:p>
          <a:p>
            <a:pPr lvl="1"/>
            <a:r>
              <a:rPr lang="en-US" dirty="0">
                <a:latin typeface="+mn-lt"/>
              </a:rPr>
              <a:t>Digital Readout</a:t>
            </a:r>
          </a:p>
        </p:txBody>
      </p:sp>
      <p:sp>
        <p:nvSpPr>
          <p:cNvPr id="16" name="Rectangle 15">
            <a:extLst>
              <a:ext uri="{FF2B5EF4-FFF2-40B4-BE49-F238E27FC236}">
                <a16:creationId xmlns:a16="http://schemas.microsoft.com/office/drawing/2014/main" id="{A5F772A4-32E4-5244-A21F-32BAE07DC756}"/>
              </a:ext>
            </a:extLst>
          </p:cNvPr>
          <p:cNvSpPr/>
          <p:nvPr/>
        </p:nvSpPr>
        <p:spPr>
          <a:xfrm>
            <a:off x="5963807" y="4232280"/>
            <a:ext cx="5875346" cy="2255918"/>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3935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348343" y="1229480"/>
                <a:ext cx="4754479" cy="5235995"/>
              </a:xfrm>
            </p:spPr>
            <p:txBody>
              <a:bodyPr>
                <a:normAutofit lnSpcReduction="10000"/>
              </a:bodyPr>
              <a:lstStyle/>
              <a:p>
                <a:r>
                  <a:rPr lang="en-US" dirty="0"/>
                  <a:t>Replaced in winter 2016/2017</a:t>
                </a:r>
              </a:p>
              <a:p>
                <a:pPr lvl="1"/>
                <a:r>
                  <a:rPr lang="en-US" dirty="0"/>
                  <a:t>Approximately 1 m long</a:t>
                </a:r>
              </a:p>
              <a:p>
                <a:pPr lvl="1"/>
                <a:r>
                  <a:rPr lang="en-US" dirty="0"/>
                  <a:t>Designed for peak luminosity of </a:t>
                </a:r>
                <a14:m>
                  <m:oMath xmlns:m="http://schemas.openxmlformats.org/officeDocument/2006/math">
                    <m:r>
                      <a:rPr lang="en-US" i="1">
                        <a:latin typeface="Cambria Math" charset="0"/>
                      </a:rPr>
                      <m:t>2</m:t>
                    </m:r>
                    <m:r>
                      <a:rPr lang="en-US" b="0" i="1" smtClean="0">
                        <a:latin typeface="Cambria Math" charset="0"/>
                      </a:rPr>
                      <m:t>.5</m:t>
                    </m:r>
                    <m:r>
                      <a:rPr lang="en-US" b="0" i="1" smtClean="0">
                        <a:latin typeface="Cambria Math" charset="0"/>
                        <a:ea typeface="Cambria Math" charset="0"/>
                        <a:cs typeface="Cambria Math" charset="0"/>
                      </a:rPr>
                      <m:t>×</m:t>
                    </m:r>
                    <m:sSup>
                      <m:sSupPr>
                        <m:ctrlPr>
                          <a:rPr lang="en-US" b="0" i="1" smtClean="0">
                            <a:latin typeface="Cambria Math" panose="02040503050406030204" pitchFamily="18" charset="0"/>
                            <a:ea typeface="Cambria Math" charset="0"/>
                            <a:cs typeface="Cambria Math" charset="0"/>
                          </a:rPr>
                        </m:ctrlPr>
                      </m:sSupPr>
                      <m:e>
                        <m:r>
                          <a:rPr lang="en-US" b="0" i="1" smtClean="0">
                            <a:latin typeface="Cambria Math" charset="0"/>
                            <a:ea typeface="Cambria Math" charset="0"/>
                            <a:cs typeface="Cambria Math" charset="0"/>
                          </a:rPr>
                          <m:t>10</m:t>
                        </m:r>
                      </m:e>
                      <m:sup>
                        <m:r>
                          <a:rPr lang="en-US" b="0" i="1" smtClean="0">
                            <a:latin typeface="Cambria Math" charset="0"/>
                            <a:ea typeface="Cambria Math" charset="0"/>
                            <a:cs typeface="Cambria Math" charset="0"/>
                          </a:rPr>
                          <m:t>34</m:t>
                        </m:r>
                      </m:sup>
                    </m:sSup>
                    <m:sSup>
                      <m:sSupPr>
                        <m:ctrlPr>
                          <a:rPr lang="en-US" i="1">
                            <a:latin typeface="Cambria Math" panose="02040503050406030204" pitchFamily="18" charset="0"/>
                            <a:ea typeface="Cambria Math" charset="0"/>
                            <a:cs typeface="Cambria Math" charset="0"/>
                          </a:rPr>
                        </m:ctrlPr>
                      </m:sSupPr>
                      <m:e>
                        <m:r>
                          <m:rPr>
                            <m:nor/>
                          </m:rPr>
                          <a:rPr lang="en-US">
                            <a:latin typeface="Cambria Math" charset="0"/>
                            <a:ea typeface="Cambria Math" charset="0"/>
                            <a:cs typeface="Cambria Math" charset="0"/>
                          </a:rPr>
                          <m:t> </m:t>
                        </m:r>
                        <m:r>
                          <m:rPr>
                            <m:nor/>
                          </m:rPr>
                          <a:rPr lang="en-US">
                            <a:latin typeface="Cambria Math" charset="0"/>
                            <a:ea typeface="Cambria Math" charset="0"/>
                            <a:cs typeface="Cambria Math" charset="0"/>
                          </a:rPr>
                          <m:t>cm</m:t>
                        </m:r>
                      </m:e>
                      <m:sup>
                        <m:r>
                          <a:rPr lang="en-US" i="1">
                            <a:latin typeface="Cambria Math" charset="0"/>
                            <a:ea typeface="Cambria Math" charset="0"/>
                            <a:cs typeface="Cambria Math" charset="0"/>
                          </a:rPr>
                          <m:t>−2</m:t>
                        </m:r>
                      </m:sup>
                    </m:sSup>
                    <m:sSup>
                      <m:sSupPr>
                        <m:ctrlPr>
                          <a:rPr lang="en-US" i="1">
                            <a:latin typeface="Cambria Math" panose="02040503050406030204" pitchFamily="18" charset="0"/>
                            <a:ea typeface="Cambria Math" charset="0"/>
                            <a:cs typeface="Cambria Math" charset="0"/>
                          </a:rPr>
                        </m:ctrlPr>
                      </m:sSupPr>
                      <m:e>
                        <m:r>
                          <m:rPr>
                            <m:nor/>
                          </m:rPr>
                          <a:rPr lang="en-US">
                            <a:latin typeface="Cambria Math" charset="0"/>
                            <a:ea typeface="Cambria Math" charset="0"/>
                            <a:cs typeface="Cambria Math" charset="0"/>
                          </a:rPr>
                          <m:t>s</m:t>
                        </m:r>
                      </m:e>
                      <m:sup>
                        <m:r>
                          <a:rPr lang="en-US" i="1">
                            <a:latin typeface="Cambria Math" charset="0"/>
                            <a:ea typeface="Cambria Math" charset="0"/>
                            <a:cs typeface="Cambria Math" charset="0"/>
                          </a:rPr>
                          <m:t>−1</m:t>
                        </m:r>
                      </m:sup>
                    </m:sSup>
                  </m:oMath>
                </a14:m>
                <a:r>
                  <a:rPr lang="en-US" dirty="0"/>
                  <a:t> with 50 ns bunch crossings</a:t>
                </a:r>
              </a:p>
              <a:p>
                <a:pPr lvl="1"/>
                <a:r>
                  <a:rPr lang="en-US" dirty="0"/>
                  <a:t>Analog </a:t>
                </a:r>
                <a14:m>
                  <m:oMath xmlns:m="http://schemas.openxmlformats.org/officeDocument/2006/math">
                    <m:r>
                      <a:rPr lang="is-IS" i="1" smtClean="0">
                        <a:latin typeface="Cambria Math" charset="0"/>
                        <a:ea typeface="Cambria Math" charset="0"/>
                        <a:cs typeface="Cambria Math" charset="0"/>
                      </a:rPr>
                      <m:t>→</m:t>
                    </m:r>
                  </m:oMath>
                </a14:m>
                <a:r>
                  <a:rPr lang="en-US" dirty="0"/>
                  <a:t> digital</a:t>
                </a:r>
              </a:p>
              <a:p>
                <a:pPr lvl="2"/>
                <a:r>
                  <a:rPr lang="en-US" dirty="0"/>
                  <a:t>New data acquisition (DAQ)</a:t>
                </a:r>
              </a:p>
              <a:p>
                <a:pPr lvl="1"/>
                <a:r>
                  <a:rPr lang="en-US" dirty="0"/>
                  <a:t>DCDC powering </a:t>
                </a:r>
              </a:p>
              <a:p>
                <a:pPr lvl="1"/>
                <a14:m>
                  <m:oMath xmlns:m="http://schemas.openxmlformats.org/officeDocument/2006/math">
                    <m:sSub>
                      <m:sSubPr>
                        <m:ctrlPr>
                          <a:rPr lang="en-US" b="0" i="1" smtClean="0">
                            <a:latin typeface="Cambria Math" panose="02040503050406030204" pitchFamily="18" charset="0"/>
                          </a:rPr>
                        </m:ctrlPr>
                      </m:sSubPr>
                      <m:e>
                        <m:r>
                          <m:rPr>
                            <m:nor/>
                          </m:rPr>
                          <a:rPr lang="en-US" b="0" i="0" smtClean="0">
                            <a:latin typeface="Cambria Math" charset="0"/>
                          </a:rPr>
                          <m:t>CO</m:t>
                        </m:r>
                      </m:e>
                      <m:sub>
                        <m:r>
                          <a:rPr lang="en-US" b="0" i="1" smtClean="0">
                            <a:latin typeface="Cambria Math" charset="0"/>
                          </a:rPr>
                          <m:t>2</m:t>
                        </m:r>
                      </m:sub>
                    </m:sSub>
                  </m:oMath>
                </a14:m>
                <a:r>
                  <a:rPr lang="en-US" dirty="0"/>
                  <a:t> cooling</a:t>
                </a:r>
              </a:p>
              <a:p>
                <a:pPr lvl="2"/>
                <a:r>
                  <a:rPr lang="en-US" dirty="0"/>
                  <a:t>Light weight</a:t>
                </a:r>
              </a:p>
              <a:p>
                <a:pPr lvl="2"/>
                <a:r>
                  <a:rPr lang="en-US" dirty="0"/>
                  <a:t>Cost effective</a:t>
                </a:r>
              </a:p>
              <a:p>
                <a:pPr lvl="1"/>
                <a:r>
                  <a:rPr lang="en-US" dirty="0"/>
                  <a:t>Layer 1 closer to beam line</a:t>
                </a:r>
              </a:p>
              <a:p>
                <a:pPr lvl="2"/>
                <a:r>
                  <a:rPr lang="en-US" dirty="0"/>
                  <a:t>43 mm to 30 mm</a:t>
                </a:r>
              </a:p>
              <a:p>
                <a:pPr lvl="1"/>
                <a:r>
                  <a:rPr lang="en-US" dirty="0"/>
                  <a:t>Layer 4 extends to 160 mm</a:t>
                </a:r>
              </a:p>
              <a:p>
                <a:pPr lvl="1"/>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348343" y="1229480"/>
                <a:ext cx="4754479" cy="5235995"/>
              </a:xfrm>
              <a:blipFill>
                <a:blip r:embed="rId2"/>
                <a:stretch>
                  <a:fillRect l="-2660" t="-2663"/>
                </a:stretch>
              </a:blipFill>
            </p:spPr>
            <p:txBody>
              <a:bodyPr/>
              <a:lstStyle/>
              <a:p>
                <a:r>
                  <a:rPr lang="en-US">
                    <a:noFill/>
                  </a:rPr>
                  <a:t> </a:t>
                </a:r>
              </a:p>
            </p:txBody>
          </p:sp>
        </mc:Fallback>
      </mc:AlternateContent>
      <p:sp>
        <p:nvSpPr>
          <p:cNvPr id="3" name="Date Placeholder 2"/>
          <p:cNvSpPr>
            <a:spLocks noGrp="1"/>
          </p:cNvSpPr>
          <p:nvPr>
            <p:ph type="dt" sz="half" idx="2"/>
          </p:nvPr>
        </p:nvSpPr>
        <p:spPr/>
        <p:txBody>
          <a:bodyPr/>
          <a:lstStyle/>
          <a:p>
            <a:r>
              <a:rPr lang="en-US" dirty="0"/>
              <a:t>4/29/19</a:t>
            </a:r>
          </a:p>
          <a:p>
            <a:endParaRPr lang="en-US" dirty="0"/>
          </a:p>
        </p:txBody>
      </p:sp>
      <p:sp>
        <p:nvSpPr>
          <p:cNvPr id="4" name="Footer Placeholder 3"/>
          <p:cNvSpPr>
            <a:spLocks noGrp="1"/>
          </p:cNvSpPr>
          <p:nvPr>
            <p:ph type="ftr" sz="quarter" idx="3"/>
          </p:nvPr>
        </p:nvSpPr>
        <p:spPr/>
        <p:txBody>
          <a:bodyPr/>
          <a:lstStyle/>
          <a:p>
            <a:r>
              <a:rPr lang="en-US" dirty="0" err="1"/>
              <a:t>matthew.kilpatrick@cern.ch</a:t>
            </a:r>
            <a:endParaRPr lang="en-US" dirty="0"/>
          </a:p>
        </p:txBody>
      </p:sp>
      <p:sp>
        <p:nvSpPr>
          <p:cNvPr id="5" name="Slide Number Placeholder 4"/>
          <p:cNvSpPr>
            <a:spLocks noGrp="1"/>
          </p:cNvSpPr>
          <p:nvPr>
            <p:ph type="sldNum" sz="quarter" idx="4"/>
          </p:nvPr>
        </p:nvSpPr>
        <p:spPr/>
        <p:txBody>
          <a:bodyPr/>
          <a:lstStyle/>
          <a:p>
            <a:fld id="{4FAB73BC-B049-4115-A692-8D63A059BFB8}" type="slidenum">
              <a:rPr lang="en-US" smtClean="0"/>
              <a:pPr/>
              <a:t>57</a:t>
            </a:fld>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41790" t="-42900" r="-41790" b="42900"/>
          <a:stretch/>
        </p:blipFill>
        <p:spPr>
          <a:xfrm>
            <a:off x="6531602" y="-145436"/>
            <a:ext cx="9644397" cy="2938936"/>
          </a:xfrm>
          <a:prstGeom prst="rect">
            <a:avLst/>
          </a:prstGeom>
        </p:spPr>
      </p:pic>
      <p:sp>
        <p:nvSpPr>
          <p:cNvPr id="6" name="Title 5"/>
          <p:cNvSpPr>
            <a:spLocks noGrp="1"/>
          </p:cNvSpPr>
          <p:nvPr>
            <p:ph type="title"/>
          </p:nvPr>
        </p:nvSpPr>
        <p:spPr/>
        <p:txBody>
          <a:bodyPr/>
          <a:lstStyle/>
          <a:p>
            <a:r>
              <a:rPr lang="en-US" dirty="0"/>
              <a:t>Phase 1 Pixels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9648" t="3833" r="31765" b="3375"/>
          <a:stretch/>
        </p:blipFill>
        <p:spPr>
          <a:xfrm rot="5400000">
            <a:off x="5267108" y="2829753"/>
            <a:ext cx="2905297" cy="4161642"/>
          </a:xfrm>
          <a:prstGeom prst="rect">
            <a:avLst/>
          </a:prstGeom>
        </p:spPr>
      </p:pic>
      <p:sp>
        <p:nvSpPr>
          <p:cNvPr id="10" name="Rectangle 9"/>
          <p:cNvSpPr/>
          <p:nvPr/>
        </p:nvSpPr>
        <p:spPr>
          <a:xfrm>
            <a:off x="6350696" y="1024195"/>
            <a:ext cx="651354" cy="1878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531602" y="1024195"/>
            <a:ext cx="771072" cy="3035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00578" y="3457925"/>
            <a:ext cx="3391422" cy="2260948"/>
          </a:xfrm>
          <a:prstGeom prst="rect">
            <a:avLst/>
          </a:prstGeom>
        </p:spPr>
      </p:pic>
    </p:spTree>
    <p:extLst>
      <p:ext uri="{BB962C8B-B14F-4D97-AF65-F5344CB8AC3E}">
        <p14:creationId xmlns:p14="http://schemas.microsoft.com/office/powerpoint/2010/main" val="37613423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23329E1-24F2-E54F-AF61-9FE6446ABA94}"/>
              </a:ext>
            </a:extLst>
          </p:cNvPr>
          <p:cNvPicPr>
            <a:picLocks noChangeAspect="1"/>
          </p:cNvPicPr>
          <p:nvPr/>
        </p:nvPicPr>
        <p:blipFill>
          <a:blip r:embed="rId3"/>
          <a:stretch>
            <a:fillRect/>
          </a:stretch>
        </p:blipFill>
        <p:spPr>
          <a:xfrm>
            <a:off x="5096988" y="2460614"/>
            <a:ext cx="6260191" cy="3236976"/>
          </a:xfrm>
          <a:prstGeom prst="rect">
            <a:avLst/>
          </a:prstGeom>
        </p:spPr>
      </p:pic>
      <p:pic>
        <p:nvPicPr>
          <p:cNvPr id="16" name="Picture 15">
            <a:extLst>
              <a:ext uri="{FF2B5EF4-FFF2-40B4-BE49-F238E27FC236}">
                <a16:creationId xmlns:a16="http://schemas.microsoft.com/office/drawing/2014/main" id="{E4267B33-5703-2241-AF01-CCC961D9BC82}"/>
              </a:ext>
            </a:extLst>
          </p:cNvPr>
          <p:cNvPicPr>
            <a:picLocks noChangeAspect="1"/>
          </p:cNvPicPr>
          <p:nvPr/>
        </p:nvPicPr>
        <p:blipFill>
          <a:blip r:embed="rId4"/>
          <a:stretch>
            <a:fillRect/>
          </a:stretch>
        </p:blipFill>
        <p:spPr>
          <a:xfrm>
            <a:off x="720019" y="2552728"/>
            <a:ext cx="1950332" cy="1179636"/>
          </a:xfrm>
          <a:prstGeom prst="rect">
            <a:avLst/>
          </a:prstGeom>
        </p:spPr>
      </p:pic>
      <p:pic>
        <p:nvPicPr>
          <p:cNvPr id="12" name="Picture 11">
            <a:extLst>
              <a:ext uri="{FF2B5EF4-FFF2-40B4-BE49-F238E27FC236}">
                <a16:creationId xmlns:a16="http://schemas.microsoft.com/office/drawing/2014/main" id="{9ADD7F9C-2202-D549-9079-57299737887B}"/>
              </a:ext>
            </a:extLst>
          </p:cNvPr>
          <p:cNvPicPr>
            <a:picLocks noChangeAspect="1"/>
          </p:cNvPicPr>
          <p:nvPr/>
        </p:nvPicPr>
        <p:blipFill>
          <a:blip r:embed="rId5"/>
          <a:stretch>
            <a:fillRect/>
          </a:stretch>
        </p:blipFill>
        <p:spPr>
          <a:xfrm>
            <a:off x="720018" y="3768825"/>
            <a:ext cx="1954881" cy="1037591"/>
          </a:xfrm>
          <a:prstGeom prst="rect">
            <a:avLst/>
          </a:prstGeom>
        </p:spPr>
      </p:pic>
      <p:sp>
        <p:nvSpPr>
          <p:cNvPr id="4" name="Footer Placeholder 3">
            <a:extLst>
              <a:ext uri="{FF2B5EF4-FFF2-40B4-BE49-F238E27FC236}">
                <a16:creationId xmlns:a16="http://schemas.microsoft.com/office/drawing/2014/main" id="{3E0D9A44-2301-9B41-AA07-D427FA2949A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57E8666-EF15-0B49-80D0-9199E6C8E15B}"/>
              </a:ext>
            </a:extLst>
          </p:cNvPr>
          <p:cNvSpPr>
            <a:spLocks noGrp="1"/>
          </p:cNvSpPr>
          <p:nvPr>
            <p:ph type="sldNum" sz="quarter" idx="4"/>
          </p:nvPr>
        </p:nvSpPr>
        <p:spPr/>
        <p:txBody>
          <a:bodyPr/>
          <a:lstStyle/>
          <a:p>
            <a:fld id="{4FAB73BC-B049-4115-A692-8D63A059BFB8}" type="slidenum">
              <a:rPr lang="en-US" smtClean="0"/>
              <a:pPr/>
              <a:t>58</a:t>
            </a:fld>
            <a:endParaRPr lang="en-US" dirty="0"/>
          </a:p>
        </p:txBody>
      </p:sp>
      <p:sp>
        <p:nvSpPr>
          <p:cNvPr id="6" name="Title 5">
            <a:extLst>
              <a:ext uri="{FF2B5EF4-FFF2-40B4-BE49-F238E27FC236}">
                <a16:creationId xmlns:a16="http://schemas.microsoft.com/office/drawing/2014/main" id="{BE8F65C6-2CFE-7C44-AE91-CC68DB27A58D}"/>
              </a:ext>
            </a:extLst>
          </p:cNvPr>
          <p:cNvSpPr>
            <a:spLocks noGrp="1"/>
          </p:cNvSpPr>
          <p:nvPr>
            <p:ph type="title"/>
          </p:nvPr>
        </p:nvSpPr>
        <p:spPr/>
        <p:txBody>
          <a:bodyPr/>
          <a:lstStyle/>
          <a:p>
            <a:r>
              <a:rPr lang="en-US" dirty="0"/>
              <a:t>Simplified SUSY Models</a:t>
            </a:r>
          </a:p>
        </p:txBody>
      </p:sp>
      <p:sp>
        <p:nvSpPr>
          <p:cNvPr id="7" name="TextBox 6">
            <a:extLst>
              <a:ext uri="{FF2B5EF4-FFF2-40B4-BE49-F238E27FC236}">
                <a16:creationId xmlns:a16="http://schemas.microsoft.com/office/drawing/2014/main" id="{924511C2-ECCA-D542-A2D4-868EA467BD89}"/>
              </a:ext>
            </a:extLst>
          </p:cNvPr>
          <p:cNvSpPr txBox="1"/>
          <p:nvPr/>
        </p:nvSpPr>
        <p:spPr>
          <a:xfrm>
            <a:off x="720018" y="2018360"/>
            <a:ext cx="3317100" cy="369332"/>
          </a:xfrm>
          <a:prstGeom prst="rect">
            <a:avLst/>
          </a:prstGeom>
          <a:noFill/>
        </p:spPr>
        <p:txBody>
          <a:bodyPr wrap="square" rtlCol="0">
            <a:spAutoFit/>
          </a:bodyPr>
          <a:lstStyle/>
          <a:p>
            <a:r>
              <a:rPr lang="en-US" dirty="0" err="1">
                <a:solidFill>
                  <a:srgbClr val="0070C0"/>
                </a:solidFill>
                <a:cs typeface="Times New Roman" panose="02020603050405020304" pitchFamily="18" charset="0"/>
              </a:rPr>
              <a:t>Gluino</a:t>
            </a:r>
            <a:r>
              <a:rPr lang="en-US" dirty="0">
                <a:solidFill>
                  <a:srgbClr val="0070C0"/>
                </a:solidFill>
                <a:cs typeface="Times New Roman" panose="02020603050405020304" pitchFamily="18" charset="0"/>
              </a:rPr>
              <a:t> Mediated Stop Production</a:t>
            </a:r>
          </a:p>
        </p:txBody>
      </p:sp>
      <p:sp>
        <p:nvSpPr>
          <p:cNvPr id="8" name="TextBox 7">
            <a:extLst>
              <a:ext uri="{FF2B5EF4-FFF2-40B4-BE49-F238E27FC236}">
                <a16:creationId xmlns:a16="http://schemas.microsoft.com/office/drawing/2014/main" id="{13BBD86D-C3E7-7C4F-AA59-6A92FF5EA980}"/>
              </a:ext>
            </a:extLst>
          </p:cNvPr>
          <p:cNvSpPr txBox="1"/>
          <p:nvPr/>
        </p:nvSpPr>
        <p:spPr>
          <a:xfrm>
            <a:off x="5651500" y="2018360"/>
            <a:ext cx="2387600" cy="369332"/>
          </a:xfrm>
          <a:prstGeom prst="rect">
            <a:avLst/>
          </a:prstGeom>
          <a:noFill/>
        </p:spPr>
        <p:txBody>
          <a:bodyPr wrap="square" rtlCol="0">
            <a:spAutoFit/>
          </a:bodyPr>
          <a:lstStyle/>
          <a:p>
            <a:r>
              <a:rPr lang="en-US" dirty="0">
                <a:solidFill>
                  <a:srgbClr val="FF0000"/>
                </a:solidFill>
                <a:cs typeface="Times New Roman" panose="02020603050405020304" pitchFamily="18" charset="0"/>
              </a:rPr>
              <a:t>Direct Stop Production</a:t>
            </a:r>
          </a:p>
        </p:txBody>
      </p:sp>
      <p:sp>
        <p:nvSpPr>
          <p:cNvPr id="29" name="Rounded Rectangle 28">
            <a:extLst>
              <a:ext uri="{FF2B5EF4-FFF2-40B4-BE49-F238E27FC236}">
                <a16:creationId xmlns:a16="http://schemas.microsoft.com/office/drawing/2014/main" id="{377E7D4E-EA98-EB47-B0B0-7B22DFB85AC3}"/>
              </a:ext>
            </a:extLst>
          </p:cNvPr>
          <p:cNvSpPr/>
          <p:nvPr/>
        </p:nvSpPr>
        <p:spPr>
          <a:xfrm>
            <a:off x="619900" y="2386163"/>
            <a:ext cx="4333100" cy="2670297"/>
          </a:xfrm>
          <a:prstGeom prst="round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30" name="Rounded Rectangle 29">
            <a:extLst>
              <a:ext uri="{FF2B5EF4-FFF2-40B4-BE49-F238E27FC236}">
                <a16:creationId xmlns:a16="http://schemas.microsoft.com/office/drawing/2014/main" id="{F7A5CC68-8727-6C47-BD0D-FE927734E6AA}"/>
              </a:ext>
            </a:extLst>
          </p:cNvPr>
          <p:cNvSpPr/>
          <p:nvPr/>
        </p:nvSpPr>
        <p:spPr>
          <a:xfrm>
            <a:off x="4952998" y="2386163"/>
            <a:ext cx="6619102" cy="30873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1">
            <a:extLst>
              <a:ext uri="{FF2B5EF4-FFF2-40B4-BE49-F238E27FC236}">
                <a16:creationId xmlns:a16="http://schemas.microsoft.com/office/drawing/2014/main" id="{52909023-F3D3-0B43-90E2-00B5779D4EC6}"/>
              </a:ext>
            </a:extLst>
          </p:cNvPr>
          <p:cNvSpPr>
            <a:spLocks noGrp="1"/>
          </p:cNvSpPr>
          <p:nvPr>
            <p:ph idx="1"/>
          </p:nvPr>
        </p:nvSpPr>
        <p:spPr>
          <a:xfrm>
            <a:off x="348343" y="1229481"/>
            <a:ext cx="11511148" cy="640696"/>
          </a:xfrm>
        </p:spPr>
        <p:txBody>
          <a:bodyPr/>
          <a:lstStyle/>
          <a:p>
            <a:pPr lvl="1"/>
            <a:r>
              <a:rPr lang="en-US" dirty="0"/>
              <a:t>Looking at inclusive models for a most general stop search</a:t>
            </a:r>
          </a:p>
        </p:txBody>
      </p:sp>
      <p:pic>
        <p:nvPicPr>
          <p:cNvPr id="9" name="Picture 8">
            <a:extLst>
              <a:ext uri="{FF2B5EF4-FFF2-40B4-BE49-F238E27FC236}">
                <a16:creationId xmlns:a16="http://schemas.microsoft.com/office/drawing/2014/main" id="{4CA3BC5C-E382-9541-AD04-9468AB80200D}"/>
              </a:ext>
            </a:extLst>
          </p:cNvPr>
          <p:cNvPicPr>
            <a:picLocks noChangeAspect="1"/>
          </p:cNvPicPr>
          <p:nvPr/>
        </p:nvPicPr>
        <p:blipFill>
          <a:blip r:embed="rId6"/>
          <a:stretch>
            <a:fillRect/>
          </a:stretch>
        </p:blipFill>
        <p:spPr>
          <a:xfrm>
            <a:off x="2677300" y="2552727"/>
            <a:ext cx="2034400" cy="1181264"/>
          </a:xfrm>
          <a:prstGeom prst="rect">
            <a:avLst/>
          </a:prstGeom>
        </p:spPr>
      </p:pic>
      <p:pic>
        <p:nvPicPr>
          <p:cNvPr id="22" name="Picture 21">
            <a:extLst>
              <a:ext uri="{FF2B5EF4-FFF2-40B4-BE49-F238E27FC236}">
                <a16:creationId xmlns:a16="http://schemas.microsoft.com/office/drawing/2014/main" id="{6E1962A5-90C9-2644-BB47-B9C275643CBF}"/>
              </a:ext>
            </a:extLst>
          </p:cNvPr>
          <p:cNvPicPr>
            <a:picLocks noChangeAspect="1"/>
          </p:cNvPicPr>
          <p:nvPr/>
        </p:nvPicPr>
        <p:blipFill>
          <a:blip r:embed="rId7"/>
          <a:stretch>
            <a:fillRect/>
          </a:stretch>
        </p:blipFill>
        <p:spPr>
          <a:xfrm>
            <a:off x="2670350" y="3732363"/>
            <a:ext cx="2041349" cy="1126825"/>
          </a:xfrm>
          <a:prstGeom prst="rect">
            <a:avLst/>
          </a:prstGeom>
        </p:spPr>
      </p:pic>
      <p:sp>
        <p:nvSpPr>
          <p:cNvPr id="14" name="Rectangle 13">
            <a:extLst>
              <a:ext uri="{FF2B5EF4-FFF2-40B4-BE49-F238E27FC236}">
                <a16:creationId xmlns:a16="http://schemas.microsoft.com/office/drawing/2014/main" id="{7192C5A5-7604-C74B-BB3E-CC2329080234}"/>
              </a:ext>
            </a:extLst>
          </p:cNvPr>
          <p:cNvSpPr/>
          <p:nvPr/>
        </p:nvSpPr>
        <p:spPr>
          <a:xfrm>
            <a:off x="5754195" y="3609143"/>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6C2442D5-AE8C-554E-BA4A-61DAB54CB465}"/>
              </a:ext>
            </a:extLst>
          </p:cNvPr>
          <p:cNvSpPr/>
          <p:nvPr/>
        </p:nvSpPr>
        <p:spPr>
          <a:xfrm>
            <a:off x="7941500" y="3596130"/>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C339000-EFA1-1343-86C6-ED28D933B47F}"/>
              </a:ext>
            </a:extLst>
          </p:cNvPr>
          <p:cNvSpPr/>
          <p:nvPr/>
        </p:nvSpPr>
        <p:spPr>
          <a:xfrm>
            <a:off x="10128805" y="3648290"/>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31EC71D-6131-594A-85F1-0F8487A6571B}"/>
              </a:ext>
            </a:extLst>
          </p:cNvPr>
          <p:cNvSpPr/>
          <p:nvPr/>
        </p:nvSpPr>
        <p:spPr>
          <a:xfrm>
            <a:off x="5654549" y="5525053"/>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8C4020E-7841-764B-9A45-ADB49ADEE0D4}"/>
              </a:ext>
            </a:extLst>
          </p:cNvPr>
          <p:cNvSpPr/>
          <p:nvPr/>
        </p:nvSpPr>
        <p:spPr>
          <a:xfrm>
            <a:off x="7964211" y="5546444"/>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B9ABE37-E667-5345-8463-BFAE35AF8EB5}"/>
              </a:ext>
            </a:extLst>
          </p:cNvPr>
          <p:cNvSpPr/>
          <p:nvPr/>
        </p:nvSpPr>
        <p:spPr>
          <a:xfrm>
            <a:off x="10128805" y="5526258"/>
            <a:ext cx="567788" cy="429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ate Placeholder 2">
            <a:extLst>
              <a:ext uri="{FF2B5EF4-FFF2-40B4-BE49-F238E27FC236}">
                <a16:creationId xmlns:a16="http://schemas.microsoft.com/office/drawing/2014/main" id="{E61983CF-B6D8-B14D-A2AC-54912E014770}"/>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12/17/19</a:t>
            </a:fld>
            <a:endParaRPr lang="en-US" dirty="0"/>
          </a:p>
        </p:txBody>
      </p:sp>
      <p:pic>
        <p:nvPicPr>
          <p:cNvPr id="36" name="Picture 35">
            <a:extLst>
              <a:ext uri="{FF2B5EF4-FFF2-40B4-BE49-F238E27FC236}">
                <a16:creationId xmlns:a16="http://schemas.microsoft.com/office/drawing/2014/main" id="{D8F79753-068F-B348-BFF8-0EFDC69415CC}"/>
              </a:ext>
            </a:extLst>
          </p:cNvPr>
          <p:cNvPicPr>
            <a:picLocks noChangeAspect="1"/>
          </p:cNvPicPr>
          <p:nvPr/>
        </p:nvPicPr>
        <p:blipFill>
          <a:blip r:embed="rId8"/>
          <a:stretch>
            <a:fillRect/>
          </a:stretch>
        </p:blipFill>
        <p:spPr>
          <a:xfrm>
            <a:off x="9785876" y="8817"/>
            <a:ext cx="1435100" cy="1447800"/>
          </a:xfrm>
          <a:prstGeom prst="rect">
            <a:avLst/>
          </a:prstGeom>
        </p:spPr>
      </p:pic>
    </p:spTree>
    <p:extLst>
      <p:ext uri="{BB962C8B-B14F-4D97-AF65-F5344CB8AC3E}">
        <p14:creationId xmlns:p14="http://schemas.microsoft.com/office/powerpoint/2010/main" val="18324532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5AFDB1D-6BAD-7F4B-A1BD-C5DA2FD166EF}"/>
              </a:ext>
            </a:extLst>
          </p:cNvPr>
          <p:cNvSpPr>
            <a:spLocks noGrp="1"/>
          </p:cNvSpPr>
          <p:nvPr>
            <p:ph idx="1"/>
          </p:nvPr>
        </p:nvSpPr>
        <p:spPr/>
        <p:txBody>
          <a:bodyPr/>
          <a:lstStyle/>
          <a:p>
            <a:r>
              <a:rPr lang="en-US" dirty="0"/>
              <a:t>Cross section-probability that two particles will collide and react a certain way</a:t>
            </a:r>
          </a:p>
          <a:p>
            <a:pPr lvl="1"/>
            <a:endParaRPr lang="en-US" dirty="0"/>
          </a:p>
        </p:txBody>
      </p:sp>
      <p:sp>
        <p:nvSpPr>
          <p:cNvPr id="3" name="Date Placeholder 2">
            <a:extLst>
              <a:ext uri="{FF2B5EF4-FFF2-40B4-BE49-F238E27FC236}">
                <a16:creationId xmlns:a16="http://schemas.microsoft.com/office/drawing/2014/main" id="{3D644588-01D7-8F4B-9E85-8E6F3D454011}"/>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61891833-AAA0-E84B-A27F-B2BB5A94FD1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82120F9-CE64-984E-9E9F-81D862E1AD77}"/>
              </a:ext>
            </a:extLst>
          </p:cNvPr>
          <p:cNvSpPr>
            <a:spLocks noGrp="1"/>
          </p:cNvSpPr>
          <p:nvPr>
            <p:ph type="sldNum" sz="quarter" idx="4"/>
          </p:nvPr>
        </p:nvSpPr>
        <p:spPr/>
        <p:txBody>
          <a:bodyPr/>
          <a:lstStyle/>
          <a:p>
            <a:fld id="{4FAB73BC-B049-4115-A692-8D63A059BFB8}" type="slidenum">
              <a:rPr lang="en-US" smtClean="0"/>
              <a:pPr/>
              <a:t>59</a:t>
            </a:fld>
            <a:endParaRPr lang="en-US" dirty="0"/>
          </a:p>
        </p:txBody>
      </p:sp>
      <p:sp>
        <p:nvSpPr>
          <p:cNvPr id="6" name="Title 5">
            <a:extLst>
              <a:ext uri="{FF2B5EF4-FFF2-40B4-BE49-F238E27FC236}">
                <a16:creationId xmlns:a16="http://schemas.microsoft.com/office/drawing/2014/main" id="{B5151A3E-946C-224C-A2C8-FEB5C8C4E4C7}"/>
              </a:ext>
            </a:extLst>
          </p:cNvPr>
          <p:cNvSpPr>
            <a:spLocks noGrp="1"/>
          </p:cNvSpPr>
          <p:nvPr>
            <p:ph type="title"/>
          </p:nvPr>
        </p:nvSpPr>
        <p:spPr/>
        <p:txBody>
          <a:bodyPr/>
          <a:lstStyle/>
          <a:p>
            <a:r>
              <a:rPr lang="en-US" dirty="0"/>
              <a:t>Stop Cross Section</a:t>
            </a:r>
          </a:p>
        </p:txBody>
      </p:sp>
      <p:pic>
        <p:nvPicPr>
          <p:cNvPr id="8" name="Picture 7">
            <a:extLst>
              <a:ext uri="{FF2B5EF4-FFF2-40B4-BE49-F238E27FC236}">
                <a16:creationId xmlns:a16="http://schemas.microsoft.com/office/drawing/2014/main" id="{CC42152C-0696-9045-8709-55F909AFAC09}"/>
              </a:ext>
            </a:extLst>
          </p:cNvPr>
          <p:cNvPicPr>
            <a:picLocks noChangeAspect="1"/>
          </p:cNvPicPr>
          <p:nvPr/>
        </p:nvPicPr>
        <p:blipFill>
          <a:blip r:embed="rId2"/>
          <a:stretch>
            <a:fillRect/>
          </a:stretch>
        </p:blipFill>
        <p:spPr>
          <a:xfrm>
            <a:off x="838201" y="1617327"/>
            <a:ext cx="3928699" cy="5235995"/>
          </a:xfrm>
          <a:prstGeom prst="rect">
            <a:avLst/>
          </a:prstGeom>
        </p:spPr>
      </p:pic>
      <p:pic>
        <p:nvPicPr>
          <p:cNvPr id="10" name="Picture 9">
            <a:extLst>
              <a:ext uri="{FF2B5EF4-FFF2-40B4-BE49-F238E27FC236}">
                <a16:creationId xmlns:a16="http://schemas.microsoft.com/office/drawing/2014/main" id="{04DDD647-ABC4-7B45-A7D7-E9279D4E73C5}"/>
              </a:ext>
            </a:extLst>
          </p:cNvPr>
          <p:cNvPicPr>
            <a:picLocks noChangeAspect="1"/>
          </p:cNvPicPr>
          <p:nvPr/>
        </p:nvPicPr>
        <p:blipFill>
          <a:blip r:embed="rId3"/>
          <a:stretch>
            <a:fillRect/>
          </a:stretch>
        </p:blipFill>
        <p:spPr>
          <a:xfrm>
            <a:off x="5256758" y="1827645"/>
            <a:ext cx="5854700" cy="4394200"/>
          </a:xfrm>
          <a:prstGeom prst="rect">
            <a:avLst/>
          </a:prstGeom>
        </p:spPr>
      </p:pic>
    </p:spTree>
    <p:extLst>
      <p:ext uri="{BB962C8B-B14F-4D97-AF65-F5344CB8AC3E}">
        <p14:creationId xmlns:p14="http://schemas.microsoft.com/office/powerpoint/2010/main" val="17986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598D-7801-474E-B995-DF88FEBAE7CC}"/>
              </a:ext>
            </a:extLst>
          </p:cNvPr>
          <p:cNvSpPr>
            <a:spLocks noGrp="1"/>
          </p:cNvSpPr>
          <p:nvPr>
            <p:ph idx="1"/>
          </p:nvPr>
        </p:nvSpPr>
        <p:spPr>
          <a:xfrm>
            <a:off x="348343" y="1229480"/>
            <a:ext cx="6092481" cy="5235995"/>
          </a:xfrm>
        </p:spPr>
        <p:txBody>
          <a:bodyPr/>
          <a:lstStyle/>
          <a:p>
            <a:r>
              <a:rPr lang="en-US" dirty="0"/>
              <a:t>Galactic </a:t>
            </a:r>
            <a:r>
              <a:rPr lang="en-US" dirty="0" err="1"/>
              <a:t>Velocit</a:t>
            </a:r>
            <a:r>
              <a:rPr lang="en-US" dirty="0"/>
              <a:t> Curves (Messier 33)</a:t>
            </a:r>
          </a:p>
          <a:p>
            <a:pPr lvl="1"/>
            <a:r>
              <a:rPr lang="en-US" dirty="0"/>
              <a:t>Radial velocity of galaxies is large</a:t>
            </a:r>
          </a:p>
          <a:p>
            <a:pPr lvl="1"/>
            <a:r>
              <a:rPr lang="en-US" dirty="0"/>
              <a:t>Not explainable with visible matter and current gravitational theories</a:t>
            </a:r>
          </a:p>
          <a:p>
            <a:pPr lvl="1"/>
            <a:r>
              <a:rPr lang="en-US" dirty="0"/>
              <a:t>Either:</a:t>
            </a:r>
          </a:p>
          <a:p>
            <a:pPr lvl="2"/>
            <a:r>
              <a:rPr lang="en-US" dirty="0"/>
              <a:t>Alternative theory of gravity</a:t>
            </a:r>
          </a:p>
          <a:p>
            <a:pPr lvl="2"/>
            <a:r>
              <a:rPr lang="en-US" dirty="0"/>
              <a:t>“Dark matter” interacting gravitationally</a:t>
            </a:r>
          </a:p>
          <a:p>
            <a:r>
              <a:rPr lang="en-US" dirty="0"/>
              <a:t>Gravitational Lensing</a:t>
            </a:r>
          </a:p>
          <a:p>
            <a:pPr lvl="1"/>
            <a:r>
              <a:rPr lang="en-US" dirty="0"/>
              <a:t>Mass curves spacetime</a:t>
            </a:r>
          </a:p>
          <a:p>
            <a:pPr lvl="1"/>
            <a:r>
              <a:rPr lang="en-US" dirty="0"/>
              <a:t>Deforms galaxies that move through</a:t>
            </a:r>
          </a:p>
          <a:p>
            <a:pPr lvl="1"/>
            <a:r>
              <a:rPr lang="en-US" dirty="0"/>
              <a:t>Use a gravitational lens methods to find total amount of matter</a:t>
            </a:r>
          </a:p>
          <a:p>
            <a:pPr lvl="1"/>
            <a:r>
              <a:rPr lang="en-US" dirty="0"/>
              <a:t>Disagrees with amount of visible matter</a:t>
            </a:r>
          </a:p>
          <a:p>
            <a:pPr lvl="1"/>
            <a:endParaRPr lang="en-US" dirty="0"/>
          </a:p>
        </p:txBody>
      </p:sp>
      <p:sp>
        <p:nvSpPr>
          <p:cNvPr id="3" name="Date Placeholder 2">
            <a:extLst>
              <a:ext uri="{FF2B5EF4-FFF2-40B4-BE49-F238E27FC236}">
                <a16:creationId xmlns:a16="http://schemas.microsoft.com/office/drawing/2014/main" id="{34BCE3A5-CCBF-1349-B0AA-71466E2153BD}"/>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FA344F90-1BB8-CB47-8032-A5251AF45FD5}"/>
              </a:ext>
            </a:extLst>
          </p:cNvPr>
          <p:cNvSpPr>
            <a:spLocks noGrp="1"/>
          </p:cNvSpPr>
          <p:nvPr>
            <p:ph type="ftr" sz="quarter" idx="3"/>
          </p:nvPr>
        </p:nvSpPr>
        <p:spPr/>
        <p:txBody>
          <a:bodyPr/>
          <a:lstStyle/>
          <a:p>
            <a:r>
              <a:rPr lang="en-US" dirty="0" err="1"/>
              <a:t>matthew.kilpatrick@cern.ch</a:t>
            </a:r>
            <a:endParaRPr lang="en-US" dirty="0"/>
          </a:p>
        </p:txBody>
      </p:sp>
      <p:sp>
        <p:nvSpPr>
          <p:cNvPr id="5" name="Slide Number Placeholder 4">
            <a:extLst>
              <a:ext uri="{FF2B5EF4-FFF2-40B4-BE49-F238E27FC236}">
                <a16:creationId xmlns:a16="http://schemas.microsoft.com/office/drawing/2014/main" id="{CBAD5C7C-08D3-EB44-82E5-59341E07EBA5}"/>
              </a:ext>
            </a:extLst>
          </p:cNvPr>
          <p:cNvSpPr>
            <a:spLocks noGrp="1"/>
          </p:cNvSpPr>
          <p:nvPr>
            <p:ph type="sldNum" sz="quarter" idx="4"/>
          </p:nvPr>
        </p:nvSpPr>
        <p:spPr/>
        <p:txBody>
          <a:bodyPr/>
          <a:lstStyle/>
          <a:p>
            <a:fld id="{4FAB73BC-B049-4115-A692-8D63A059BFB8}" type="slidenum">
              <a:rPr lang="en-US" smtClean="0"/>
              <a:pPr/>
              <a:t>6</a:t>
            </a:fld>
            <a:endParaRPr lang="en-US" dirty="0"/>
          </a:p>
        </p:txBody>
      </p:sp>
      <p:sp>
        <p:nvSpPr>
          <p:cNvPr id="6" name="Title 5">
            <a:extLst>
              <a:ext uri="{FF2B5EF4-FFF2-40B4-BE49-F238E27FC236}">
                <a16:creationId xmlns:a16="http://schemas.microsoft.com/office/drawing/2014/main" id="{CF865A47-1CA5-A448-A8C6-2BCEDB435214}"/>
              </a:ext>
            </a:extLst>
          </p:cNvPr>
          <p:cNvSpPr>
            <a:spLocks noGrp="1"/>
          </p:cNvSpPr>
          <p:nvPr>
            <p:ph type="title"/>
          </p:nvPr>
        </p:nvSpPr>
        <p:spPr/>
        <p:txBody>
          <a:bodyPr/>
          <a:lstStyle/>
          <a:p>
            <a:r>
              <a:rPr lang="en-US" dirty="0"/>
              <a:t>Dark Matter</a:t>
            </a:r>
          </a:p>
        </p:txBody>
      </p:sp>
      <p:pic>
        <p:nvPicPr>
          <p:cNvPr id="10" name="Picture 9">
            <a:extLst>
              <a:ext uri="{FF2B5EF4-FFF2-40B4-BE49-F238E27FC236}">
                <a16:creationId xmlns:a16="http://schemas.microsoft.com/office/drawing/2014/main" id="{9E80AC89-2562-5146-B510-65D5E2A35B3F}"/>
              </a:ext>
            </a:extLst>
          </p:cNvPr>
          <p:cNvPicPr>
            <a:picLocks noChangeAspect="1"/>
          </p:cNvPicPr>
          <p:nvPr/>
        </p:nvPicPr>
        <p:blipFill>
          <a:blip r:embed="rId2"/>
          <a:stretch>
            <a:fillRect/>
          </a:stretch>
        </p:blipFill>
        <p:spPr>
          <a:xfrm>
            <a:off x="6440825" y="1598904"/>
            <a:ext cx="5751176" cy="4069688"/>
          </a:xfrm>
          <a:prstGeom prst="rect">
            <a:avLst/>
          </a:prstGeom>
        </p:spPr>
      </p:pic>
    </p:spTree>
    <p:extLst>
      <p:ext uri="{BB962C8B-B14F-4D97-AF65-F5344CB8AC3E}">
        <p14:creationId xmlns:p14="http://schemas.microsoft.com/office/powerpoint/2010/main" val="5980856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7CC5C58-ABAE-1A41-A9A2-61EA003D51C2}"/>
                  </a:ext>
                </a:extLst>
              </p:cNvPr>
              <p:cNvSpPr>
                <a:spLocks noGrp="1"/>
              </p:cNvSpPr>
              <p:nvPr>
                <p:ph idx="1"/>
              </p:nvPr>
            </p:nvSpPr>
            <p:spPr>
              <a:xfrm>
                <a:off x="348343" y="1229480"/>
                <a:ext cx="5896255" cy="5235995"/>
              </a:xfrm>
            </p:spPr>
            <p:txBody>
              <a:bodyPr/>
              <a:lstStyle/>
              <a:p>
                <a:r>
                  <a:rPr lang="en-US" dirty="0"/>
                  <a:t>Distance calculation</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m:rPr>
                        <m:nor/>
                      </m:rPr>
                      <a:rPr lang="en-US" b="0" i="0" smtClean="0">
                        <a:latin typeface="Cambria Math" panose="02040503050406030204" pitchFamily="18" charset="0"/>
                      </a:rPr>
                      <m:t>min</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𝑇𝑖</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𝑗</m:t>
                                    </m:r>
                                  </m:sub>
                                </m:sSub>
                              </m:e>
                            </m:d>
                          </m:e>
                          <m:sup>
                            <m:r>
                              <a:rPr lang="en-US" b="0" i="1" smtClean="0">
                                <a:latin typeface="Cambria Math" panose="02040503050406030204" pitchFamily="18" charset="0"/>
                              </a:rPr>
                              <m:t>2</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2</m:t>
                            </m:r>
                          </m:sup>
                        </m:sSup>
                      </m:den>
                    </m:f>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𝑖𝐵</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𝑘</m:t>
                        </m:r>
                      </m:e>
                      <m:sub>
                        <m:r>
                          <a:rPr lang="en-US" b="0" i="1" smtClean="0">
                            <a:latin typeface="Cambria Math" panose="02040503050406030204" pitchFamily="18" charset="0"/>
                          </a:rPr>
                          <m:t>𝑇𝑖</m:t>
                        </m:r>
                      </m:sub>
                      <m:sup>
                        <m:r>
                          <a:rPr lang="en-US" b="0" i="1" smtClean="0">
                            <a:latin typeface="Cambria Math" panose="02040503050406030204" pitchFamily="18" charset="0"/>
                          </a:rPr>
                          <m:t>−2</m:t>
                        </m:r>
                      </m:sup>
                    </m:sSubSup>
                  </m:oMath>
                </a14:m>
                <a:endParaRPr lang="en-US" dirty="0"/>
              </a:p>
              <a:p>
                <a:pPr lvl="1"/>
                <a:r>
                  <a:rPr lang="en-US" dirty="0"/>
                  <a:t>Infrared safe</a:t>
                </a:r>
              </a:p>
              <a:p>
                <a:pPr lvl="1"/>
                <a:r>
                  <a:rPr lang="en-US" dirty="0"/>
                  <a:t>Circular jet area</a:t>
                </a:r>
              </a:p>
            </p:txBody>
          </p:sp>
        </mc:Choice>
        <mc:Fallback xmlns="">
          <p:sp>
            <p:nvSpPr>
              <p:cNvPr id="2" name="Content Placeholder 1">
                <a:extLst>
                  <a:ext uri="{FF2B5EF4-FFF2-40B4-BE49-F238E27FC236}">
                    <a16:creationId xmlns:a16="http://schemas.microsoft.com/office/drawing/2014/main" id="{37CC5C58-ABAE-1A41-A9A2-61EA003D51C2}"/>
                  </a:ext>
                </a:extLst>
              </p:cNvPr>
              <p:cNvSpPr>
                <a:spLocks noGrp="1" noRot="1" noChangeAspect="1" noMove="1" noResize="1" noEditPoints="1" noAdjustHandles="1" noChangeArrowheads="1" noChangeShapeType="1" noTextEdit="1"/>
              </p:cNvSpPr>
              <p:nvPr>
                <p:ph idx="1"/>
              </p:nvPr>
            </p:nvSpPr>
            <p:spPr>
              <a:xfrm>
                <a:off x="348343" y="1229480"/>
                <a:ext cx="5896255" cy="5235995"/>
              </a:xfrm>
              <a:blipFill>
                <a:blip r:embed="rId3"/>
                <a:stretch>
                  <a:fillRect l="-2146"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22859586-D743-F941-9259-478616F33B6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083BDE3D-0CFD-F54D-AA28-4EF306F43F2B}"/>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C47AA85-8732-C545-B720-92A7CB0D204D}"/>
              </a:ext>
            </a:extLst>
          </p:cNvPr>
          <p:cNvSpPr>
            <a:spLocks noGrp="1"/>
          </p:cNvSpPr>
          <p:nvPr>
            <p:ph type="sldNum" sz="quarter" idx="4"/>
          </p:nvPr>
        </p:nvSpPr>
        <p:spPr/>
        <p:txBody>
          <a:bodyPr/>
          <a:lstStyle/>
          <a:p>
            <a:fld id="{4FAB73BC-B049-4115-A692-8D63A059BFB8}" type="slidenum">
              <a:rPr lang="en-US" smtClean="0"/>
              <a:pPr/>
              <a:t>60</a:t>
            </a:fld>
            <a:endParaRPr lang="en-US" dirty="0"/>
          </a:p>
        </p:txBody>
      </p:sp>
      <p:sp>
        <p:nvSpPr>
          <p:cNvPr id="6" name="Title 5">
            <a:extLst>
              <a:ext uri="{FF2B5EF4-FFF2-40B4-BE49-F238E27FC236}">
                <a16:creationId xmlns:a16="http://schemas.microsoft.com/office/drawing/2014/main" id="{969F464D-C75A-9C4E-955A-DCCE5CFE11A7}"/>
              </a:ext>
            </a:extLst>
          </p:cNvPr>
          <p:cNvSpPr>
            <a:spLocks noGrp="1"/>
          </p:cNvSpPr>
          <p:nvPr>
            <p:ph type="title"/>
          </p:nvPr>
        </p:nvSpPr>
        <p:spPr/>
        <p:txBody>
          <a:bodyPr/>
          <a:lstStyle/>
          <a:p>
            <a:r>
              <a:rPr lang="en-US" dirty="0"/>
              <a:t>Anti-</a:t>
            </a:r>
            <a:r>
              <a:rPr lang="en-US" dirty="0" err="1"/>
              <a:t>kT</a:t>
            </a:r>
            <a:r>
              <a:rPr lang="en-US" dirty="0"/>
              <a:t> Algorithm</a:t>
            </a:r>
          </a:p>
        </p:txBody>
      </p:sp>
      <p:pic>
        <p:nvPicPr>
          <p:cNvPr id="8" name="Picture 7">
            <a:extLst>
              <a:ext uri="{FF2B5EF4-FFF2-40B4-BE49-F238E27FC236}">
                <a16:creationId xmlns:a16="http://schemas.microsoft.com/office/drawing/2014/main" id="{AA1AC121-7F06-BC46-8AFA-9941C1A125A5}"/>
              </a:ext>
            </a:extLst>
          </p:cNvPr>
          <p:cNvPicPr>
            <a:picLocks noChangeAspect="1"/>
          </p:cNvPicPr>
          <p:nvPr/>
        </p:nvPicPr>
        <p:blipFill>
          <a:blip r:embed="rId4"/>
          <a:stretch>
            <a:fillRect/>
          </a:stretch>
        </p:blipFill>
        <p:spPr>
          <a:xfrm>
            <a:off x="6244598" y="1229480"/>
            <a:ext cx="5771333" cy="4431723"/>
          </a:xfrm>
          <a:prstGeom prst="rect">
            <a:avLst/>
          </a:prstGeom>
        </p:spPr>
      </p:pic>
    </p:spTree>
    <p:extLst>
      <p:ext uri="{BB962C8B-B14F-4D97-AF65-F5344CB8AC3E}">
        <p14:creationId xmlns:p14="http://schemas.microsoft.com/office/powerpoint/2010/main" val="8636265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6E33350-3BD0-6344-AB9E-CC5B1DD0AB9F}"/>
              </a:ext>
            </a:extLst>
          </p:cNvPr>
          <p:cNvSpPr>
            <a:spLocks noGrp="1"/>
          </p:cNvSpPr>
          <p:nvPr>
            <p:ph idx="1"/>
          </p:nvPr>
        </p:nvSpPr>
        <p:spPr/>
        <p:txBody>
          <a:bodyPr/>
          <a:lstStyle/>
          <a:p>
            <a:r>
              <a:rPr lang="en-US" dirty="0"/>
              <a:t>Tau Decays are Interesting</a:t>
            </a:r>
          </a:p>
          <a:p>
            <a:pPr lvl="1"/>
            <a:r>
              <a:rPr lang="en-US" dirty="0"/>
              <a:t>17% of decays to leptons</a:t>
            </a:r>
          </a:p>
          <a:p>
            <a:pPr lvl="1"/>
            <a:r>
              <a:rPr lang="en-US" dirty="0"/>
              <a:t>51% is 1 prong hadronic decays</a:t>
            </a:r>
          </a:p>
          <a:p>
            <a:pPr lvl="1"/>
            <a:r>
              <a:rPr lang="en-US" dirty="0"/>
              <a:t>15% is 3 prong hadronic decays</a:t>
            </a:r>
          </a:p>
          <a:p>
            <a:pPr lvl="1"/>
            <a:r>
              <a:rPr lang="en-US" dirty="0"/>
              <a:t>Identify </a:t>
            </a:r>
            <a:r>
              <a:rPr lang="en-US" dirty="0" err="1"/>
              <a:t>taus</a:t>
            </a:r>
            <a:endParaRPr lang="en-US" dirty="0"/>
          </a:p>
          <a:p>
            <a:pPr lvl="2"/>
            <a:r>
              <a:rPr lang="en-US" dirty="0"/>
              <a:t>Isolated tracks using charged hadrons</a:t>
            </a:r>
          </a:p>
          <a:p>
            <a:pPr lvl="2"/>
            <a:r>
              <a:rPr lang="en-US" dirty="0" err="1"/>
              <a:t>TauPOG</a:t>
            </a:r>
            <a:r>
              <a:rPr lang="en-US" dirty="0"/>
              <a:t> Neural Network</a:t>
            </a:r>
          </a:p>
          <a:p>
            <a:pPr lvl="2"/>
            <a:endParaRPr lang="en-US" dirty="0"/>
          </a:p>
        </p:txBody>
      </p:sp>
      <p:sp>
        <p:nvSpPr>
          <p:cNvPr id="3" name="Date Placeholder 2">
            <a:extLst>
              <a:ext uri="{FF2B5EF4-FFF2-40B4-BE49-F238E27FC236}">
                <a16:creationId xmlns:a16="http://schemas.microsoft.com/office/drawing/2014/main" id="{BA9DA8EC-050E-124B-81BC-D5245B48CC8A}"/>
              </a:ext>
            </a:extLst>
          </p:cNvPr>
          <p:cNvSpPr>
            <a:spLocks noGrp="1"/>
          </p:cNvSpPr>
          <p:nvPr>
            <p:ph type="dt" sz="half" idx="2"/>
          </p:nvPr>
        </p:nvSpPr>
        <p:spPr/>
        <p:txBody>
          <a:bodyPr/>
          <a:lstStyle/>
          <a:p>
            <a:fld id="{0E44E4DB-7950-E345-B460-B60DDC3292FF}" type="datetime1">
              <a:rPr lang="en-US" smtClean="0"/>
              <a:pPr/>
              <a:t>12/15/19</a:t>
            </a:fld>
            <a:endParaRPr lang="en-US" dirty="0"/>
          </a:p>
        </p:txBody>
      </p:sp>
      <p:sp>
        <p:nvSpPr>
          <p:cNvPr id="4" name="Footer Placeholder 3">
            <a:extLst>
              <a:ext uri="{FF2B5EF4-FFF2-40B4-BE49-F238E27FC236}">
                <a16:creationId xmlns:a16="http://schemas.microsoft.com/office/drawing/2014/main" id="{126EDDF3-3D5E-F74D-BE5F-E2E845E96DC0}"/>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E694D9E-1821-1F4F-9F9F-9F72AD112909}"/>
              </a:ext>
            </a:extLst>
          </p:cNvPr>
          <p:cNvSpPr>
            <a:spLocks noGrp="1"/>
          </p:cNvSpPr>
          <p:nvPr>
            <p:ph type="sldNum" sz="quarter" idx="4"/>
          </p:nvPr>
        </p:nvSpPr>
        <p:spPr/>
        <p:txBody>
          <a:bodyPr/>
          <a:lstStyle/>
          <a:p>
            <a:fld id="{4FAB73BC-B049-4115-A692-8D63A059BFB8}" type="slidenum">
              <a:rPr lang="en-US" smtClean="0"/>
              <a:pPr/>
              <a:t>61</a:t>
            </a:fld>
            <a:endParaRPr lang="en-US" dirty="0"/>
          </a:p>
        </p:txBody>
      </p:sp>
      <p:sp>
        <p:nvSpPr>
          <p:cNvPr id="6" name="Title 5">
            <a:extLst>
              <a:ext uri="{FF2B5EF4-FFF2-40B4-BE49-F238E27FC236}">
                <a16:creationId xmlns:a16="http://schemas.microsoft.com/office/drawing/2014/main" id="{0B4CEBDB-0EAC-5547-88F9-3C79FFCF56FD}"/>
              </a:ext>
            </a:extLst>
          </p:cNvPr>
          <p:cNvSpPr>
            <a:spLocks noGrp="1"/>
          </p:cNvSpPr>
          <p:nvPr>
            <p:ph type="title"/>
          </p:nvPr>
        </p:nvSpPr>
        <p:spPr/>
        <p:txBody>
          <a:bodyPr/>
          <a:lstStyle/>
          <a:p>
            <a:r>
              <a:rPr lang="en-US" dirty="0"/>
              <a:t>Tau Identification</a:t>
            </a:r>
          </a:p>
        </p:txBody>
      </p:sp>
      <p:pic>
        <p:nvPicPr>
          <p:cNvPr id="26" name="Picture 25">
            <a:extLst>
              <a:ext uri="{FF2B5EF4-FFF2-40B4-BE49-F238E27FC236}">
                <a16:creationId xmlns:a16="http://schemas.microsoft.com/office/drawing/2014/main" id="{FE1E7042-514B-2F45-9C5D-7BB635D3CEE7}"/>
              </a:ext>
            </a:extLst>
          </p:cNvPr>
          <p:cNvPicPr>
            <a:picLocks noChangeAspect="1"/>
          </p:cNvPicPr>
          <p:nvPr/>
        </p:nvPicPr>
        <p:blipFill>
          <a:blip r:embed="rId3"/>
          <a:stretch>
            <a:fillRect/>
          </a:stretch>
        </p:blipFill>
        <p:spPr>
          <a:xfrm>
            <a:off x="6427579" y="2039350"/>
            <a:ext cx="3623917" cy="3089241"/>
          </a:xfrm>
          <a:prstGeom prst="rect">
            <a:avLst/>
          </a:prstGeom>
        </p:spPr>
      </p:pic>
      <p:sp>
        <p:nvSpPr>
          <p:cNvPr id="27" name="TextBox 26">
            <a:extLst>
              <a:ext uri="{FF2B5EF4-FFF2-40B4-BE49-F238E27FC236}">
                <a16:creationId xmlns:a16="http://schemas.microsoft.com/office/drawing/2014/main" id="{1CAA7337-30B4-B14D-BED5-074664CC25C7}"/>
              </a:ext>
            </a:extLst>
          </p:cNvPr>
          <p:cNvSpPr txBox="1"/>
          <p:nvPr/>
        </p:nvSpPr>
        <p:spPr>
          <a:xfrm>
            <a:off x="9830121" y="6488668"/>
            <a:ext cx="442750" cy="369332"/>
          </a:xfrm>
          <a:prstGeom prst="rect">
            <a:avLst/>
          </a:prstGeom>
          <a:noFill/>
        </p:spPr>
        <p:txBody>
          <a:bodyPr wrap="none" rtlCol="0">
            <a:spAutoFit/>
          </a:bodyPr>
          <a:lstStyle/>
          <a:p>
            <a:r>
              <a:rPr lang="en-US" dirty="0">
                <a:hlinkClick r:id="rId4"/>
              </a:rPr>
              <a:t>[5]</a:t>
            </a:r>
            <a:endParaRPr lang="en-US" dirty="0"/>
          </a:p>
        </p:txBody>
      </p:sp>
      <p:pic>
        <p:nvPicPr>
          <p:cNvPr id="29" name="Picture 28">
            <a:extLst>
              <a:ext uri="{FF2B5EF4-FFF2-40B4-BE49-F238E27FC236}">
                <a16:creationId xmlns:a16="http://schemas.microsoft.com/office/drawing/2014/main" id="{470A537F-B5D8-A34B-A039-4EB0EBDFC799}"/>
              </a:ext>
            </a:extLst>
          </p:cNvPr>
          <p:cNvPicPr>
            <a:picLocks noChangeAspect="1"/>
          </p:cNvPicPr>
          <p:nvPr/>
        </p:nvPicPr>
        <p:blipFill>
          <a:blip r:embed="rId5"/>
          <a:stretch>
            <a:fillRect/>
          </a:stretch>
        </p:blipFill>
        <p:spPr>
          <a:xfrm>
            <a:off x="9785876" y="8817"/>
            <a:ext cx="1435100" cy="1447800"/>
          </a:xfrm>
          <a:prstGeom prst="rect">
            <a:avLst/>
          </a:prstGeom>
        </p:spPr>
      </p:pic>
      <p:sp>
        <p:nvSpPr>
          <p:cNvPr id="30" name="Rectangle 29">
            <a:extLst>
              <a:ext uri="{FF2B5EF4-FFF2-40B4-BE49-F238E27FC236}">
                <a16:creationId xmlns:a16="http://schemas.microsoft.com/office/drawing/2014/main" id="{38C0A647-5B1F-5746-B0DF-1D7ADE875022}"/>
              </a:ext>
            </a:extLst>
          </p:cNvPr>
          <p:cNvSpPr/>
          <p:nvPr/>
        </p:nvSpPr>
        <p:spPr>
          <a:xfrm>
            <a:off x="10272871" y="1102290"/>
            <a:ext cx="501146" cy="24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E38663D-CB4B-BC49-8053-B08CCA8B93ED}"/>
              </a:ext>
            </a:extLst>
          </p:cNvPr>
          <p:cNvSpPr/>
          <p:nvPr/>
        </p:nvSpPr>
        <p:spPr>
          <a:xfrm>
            <a:off x="9830120" y="308113"/>
            <a:ext cx="317731" cy="716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04AF8273-538C-E84E-9561-4895AE72E0F6}"/>
              </a:ext>
            </a:extLst>
          </p:cNvPr>
          <p:cNvSpPr txBox="1"/>
          <p:nvPr/>
        </p:nvSpPr>
        <p:spPr>
          <a:xfrm>
            <a:off x="10163409" y="1005262"/>
            <a:ext cx="720069" cy="369332"/>
          </a:xfrm>
          <a:prstGeom prst="rect">
            <a:avLst/>
          </a:prstGeom>
          <a:noFill/>
        </p:spPr>
        <p:txBody>
          <a:bodyPr wrap="none" rtlCol="0">
            <a:spAutoFit/>
          </a:bodyPr>
          <a:lstStyle/>
          <a:p>
            <a:r>
              <a:rPr lang="en-US" dirty="0"/>
              <a:t>space</a:t>
            </a:r>
          </a:p>
        </p:txBody>
      </p:sp>
      <p:sp>
        <p:nvSpPr>
          <p:cNvPr id="33" name="TextBox 32">
            <a:extLst>
              <a:ext uri="{FF2B5EF4-FFF2-40B4-BE49-F238E27FC236}">
                <a16:creationId xmlns:a16="http://schemas.microsoft.com/office/drawing/2014/main" id="{F9F3A215-1A1A-C641-8440-12B3A37D16A4}"/>
              </a:ext>
            </a:extLst>
          </p:cNvPr>
          <p:cNvSpPr txBox="1"/>
          <p:nvPr/>
        </p:nvSpPr>
        <p:spPr>
          <a:xfrm rot="16200000">
            <a:off x="9656050" y="481487"/>
            <a:ext cx="614271" cy="369332"/>
          </a:xfrm>
          <a:prstGeom prst="rect">
            <a:avLst/>
          </a:prstGeom>
          <a:noFill/>
        </p:spPr>
        <p:txBody>
          <a:bodyPr wrap="none" rtlCol="0">
            <a:spAutoFit/>
          </a:bodyPr>
          <a:lstStyle/>
          <a:p>
            <a:r>
              <a:rPr lang="en-US" dirty="0"/>
              <a:t>time</a:t>
            </a:r>
          </a:p>
        </p:txBody>
      </p:sp>
    </p:spTree>
    <p:extLst>
      <p:ext uri="{BB962C8B-B14F-4D97-AF65-F5344CB8AC3E}">
        <p14:creationId xmlns:p14="http://schemas.microsoft.com/office/powerpoint/2010/main" val="3524650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64C7BD5-E85F-F944-8E51-D62B6BF106B1}"/>
              </a:ext>
            </a:extLst>
          </p:cNvPr>
          <p:cNvSpPr>
            <a:spLocks noGrp="1"/>
          </p:cNvSpPr>
          <p:nvPr>
            <p:ph idx="1"/>
          </p:nvPr>
        </p:nvSpPr>
        <p:spPr>
          <a:xfrm>
            <a:off x="348343" y="1229480"/>
            <a:ext cx="6382657" cy="5235995"/>
          </a:xfrm>
        </p:spPr>
        <p:txBody>
          <a:bodyPr>
            <a:normAutofit/>
          </a:bodyPr>
          <a:lstStyle/>
          <a:p>
            <a:r>
              <a:rPr lang="en-US" dirty="0"/>
              <a:t>Isolation Methods</a:t>
            </a:r>
          </a:p>
          <a:p>
            <a:pPr lvl="1"/>
            <a:r>
              <a:rPr lang="en-US" dirty="0"/>
              <a:t>Electrons and muons are isolated</a:t>
            </a:r>
          </a:p>
          <a:p>
            <a:pPr lvl="2"/>
            <a:r>
              <a:rPr lang="en-US" dirty="0"/>
              <a:t>Measurements in Electromagnet Calorimeter and Muon Chambers, respectively</a:t>
            </a:r>
          </a:p>
          <a:p>
            <a:pPr lvl="1"/>
            <a:r>
              <a:rPr lang="en-US" dirty="0"/>
              <a:t>Using recommendations by CMS</a:t>
            </a:r>
          </a:p>
          <a:p>
            <a:pPr lvl="1"/>
            <a:endParaRPr lang="en-US" dirty="0"/>
          </a:p>
          <a:p>
            <a:r>
              <a:rPr lang="en-US" dirty="0"/>
              <a:t>Hadronic </a:t>
            </a:r>
            <a:r>
              <a:rPr lang="en-US" dirty="0" err="1"/>
              <a:t>Taus</a:t>
            </a:r>
            <a:endParaRPr lang="en-US" dirty="0"/>
          </a:p>
          <a:p>
            <a:pPr lvl="1"/>
            <a:r>
              <a:rPr lang="en-US" dirty="0"/>
              <a:t>Looking at isolated charged hadrons</a:t>
            </a:r>
          </a:p>
          <a:p>
            <a:pPr lvl="1"/>
            <a:r>
              <a:rPr lang="en-US" dirty="0"/>
              <a:t>Boosted Decision Trees (BDT)</a:t>
            </a:r>
          </a:p>
          <a:p>
            <a:pPr lvl="1"/>
            <a:r>
              <a:rPr lang="en-US" dirty="0"/>
              <a:t>Training is matched gen level </a:t>
            </a:r>
            <a:r>
              <a:rPr lang="en-US" dirty="0" err="1"/>
              <a:t>taus</a:t>
            </a:r>
            <a:r>
              <a:rPr lang="en-US" dirty="0"/>
              <a:t> from 2017 </a:t>
            </a:r>
            <a:r>
              <a:rPr lang="en-US" dirty="0" err="1"/>
              <a:t>TTbar</a:t>
            </a:r>
            <a:r>
              <a:rPr lang="en-US" dirty="0"/>
              <a:t> simulation</a:t>
            </a:r>
          </a:p>
          <a:p>
            <a:pPr lvl="1"/>
            <a:r>
              <a:rPr lang="en-US" dirty="0"/>
              <a:t>Good discrimination between </a:t>
            </a:r>
            <a:r>
              <a:rPr lang="en-US" dirty="0" err="1"/>
              <a:t>taus</a:t>
            </a:r>
            <a:r>
              <a:rPr lang="en-US" dirty="0"/>
              <a:t> and other particles</a:t>
            </a:r>
          </a:p>
          <a:p>
            <a:pPr lvl="2"/>
            <a:endParaRPr lang="en-US" dirty="0"/>
          </a:p>
          <a:p>
            <a:pPr lvl="2"/>
            <a:endParaRPr lang="en-US" dirty="0"/>
          </a:p>
        </p:txBody>
      </p:sp>
      <p:sp>
        <p:nvSpPr>
          <p:cNvPr id="3" name="Date Placeholder 2">
            <a:extLst>
              <a:ext uri="{FF2B5EF4-FFF2-40B4-BE49-F238E27FC236}">
                <a16:creationId xmlns:a16="http://schemas.microsoft.com/office/drawing/2014/main" id="{08711843-7EAB-5647-9ADA-19E4FBEC89B4}"/>
              </a:ext>
            </a:extLst>
          </p:cNvPr>
          <p:cNvSpPr>
            <a:spLocks noGrp="1"/>
          </p:cNvSpPr>
          <p:nvPr>
            <p:ph type="dt" sz="half" idx="2"/>
          </p:nvPr>
        </p:nvSpPr>
        <p:spPr/>
        <p:txBody>
          <a:bodyPr/>
          <a:lstStyle/>
          <a:p>
            <a:r>
              <a:rPr lang="en-US" dirty="0"/>
              <a:t>4/29/19</a:t>
            </a:r>
          </a:p>
          <a:p>
            <a:endParaRPr lang="en-US" dirty="0"/>
          </a:p>
        </p:txBody>
      </p:sp>
      <p:sp>
        <p:nvSpPr>
          <p:cNvPr id="4" name="Footer Placeholder 3">
            <a:extLst>
              <a:ext uri="{FF2B5EF4-FFF2-40B4-BE49-F238E27FC236}">
                <a16:creationId xmlns:a16="http://schemas.microsoft.com/office/drawing/2014/main" id="{36E1175C-763B-6B47-A4EF-2A4271C271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DD7944C-978C-5A4F-AE30-833B2D2C51EF}"/>
              </a:ext>
            </a:extLst>
          </p:cNvPr>
          <p:cNvSpPr>
            <a:spLocks noGrp="1"/>
          </p:cNvSpPr>
          <p:nvPr>
            <p:ph type="sldNum" sz="quarter" idx="4"/>
          </p:nvPr>
        </p:nvSpPr>
        <p:spPr/>
        <p:txBody>
          <a:bodyPr/>
          <a:lstStyle/>
          <a:p>
            <a:fld id="{4FAB73BC-B049-4115-A692-8D63A059BFB8}" type="slidenum">
              <a:rPr lang="en-US" smtClean="0"/>
              <a:pPr/>
              <a:t>62</a:t>
            </a:fld>
            <a:endParaRPr lang="en-US" dirty="0"/>
          </a:p>
        </p:txBody>
      </p:sp>
      <p:sp>
        <p:nvSpPr>
          <p:cNvPr id="6" name="Title 5">
            <a:extLst>
              <a:ext uri="{FF2B5EF4-FFF2-40B4-BE49-F238E27FC236}">
                <a16:creationId xmlns:a16="http://schemas.microsoft.com/office/drawing/2014/main" id="{61C96BB0-6CB2-C34C-8436-FF5B113C48CB}"/>
              </a:ext>
            </a:extLst>
          </p:cNvPr>
          <p:cNvSpPr>
            <a:spLocks noGrp="1"/>
          </p:cNvSpPr>
          <p:nvPr>
            <p:ph type="title"/>
          </p:nvPr>
        </p:nvSpPr>
        <p:spPr/>
        <p:txBody>
          <a:bodyPr/>
          <a:lstStyle/>
          <a:p>
            <a:r>
              <a:rPr lang="en-US" dirty="0"/>
              <a:t>Identification of Leptons</a:t>
            </a:r>
          </a:p>
        </p:txBody>
      </p:sp>
      <p:pic>
        <p:nvPicPr>
          <p:cNvPr id="12" name="Picture 11">
            <a:extLst>
              <a:ext uri="{FF2B5EF4-FFF2-40B4-BE49-F238E27FC236}">
                <a16:creationId xmlns:a16="http://schemas.microsoft.com/office/drawing/2014/main" id="{B852BEC0-E6F4-6C49-A8A1-C32740885955}"/>
              </a:ext>
            </a:extLst>
          </p:cNvPr>
          <p:cNvPicPr>
            <a:picLocks noChangeAspect="1"/>
          </p:cNvPicPr>
          <p:nvPr/>
        </p:nvPicPr>
        <p:blipFill>
          <a:blip r:embed="rId2"/>
          <a:stretch>
            <a:fillRect/>
          </a:stretch>
        </p:blipFill>
        <p:spPr>
          <a:xfrm rot="5400000">
            <a:off x="7071646" y="1215089"/>
            <a:ext cx="4886118" cy="5092700"/>
          </a:xfrm>
          <a:prstGeom prst="rect">
            <a:avLst/>
          </a:prstGeom>
        </p:spPr>
      </p:pic>
      <p:sp>
        <p:nvSpPr>
          <p:cNvPr id="9" name="TextBox 8">
            <a:extLst>
              <a:ext uri="{FF2B5EF4-FFF2-40B4-BE49-F238E27FC236}">
                <a16:creationId xmlns:a16="http://schemas.microsoft.com/office/drawing/2014/main" id="{59574A80-186D-9444-BF03-D16AD0EEBC89}"/>
              </a:ext>
            </a:extLst>
          </p:cNvPr>
          <p:cNvSpPr txBox="1"/>
          <p:nvPr/>
        </p:nvSpPr>
        <p:spPr>
          <a:xfrm>
            <a:off x="9985340" y="1835912"/>
            <a:ext cx="1789272" cy="307777"/>
          </a:xfrm>
          <a:prstGeom prst="rect">
            <a:avLst/>
          </a:prstGeom>
          <a:noFill/>
        </p:spPr>
        <p:txBody>
          <a:bodyPr wrap="none" rtlCol="0">
            <a:spAutoFit/>
          </a:bodyPr>
          <a:lstStyle/>
          <a:p>
            <a:r>
              <a:rPr lang="en-US" sz="1400" b="1" dirty="0"/>
              <a:t>CMS</a:t>
            </a:r>
            <a:r>
              <a:rPr lang="en-US" sz="1400" dirty="0"/>
              <a:t> </a:t>
            </a:r>
            <a:r>
              <a:rPr lang="en-US" sz="1400" i="1" dirty="0"/>
              <a:t>Work in progress</a:t>
            </a:r>
          </a:p>
        </p:txBody>
      </p:sp>
      <p:sp>
        <p:nvSpPr>
          <p:cNvPr id="7" name="Rectangle 6">
            <a:extLst>
              <a:ext uri="{FF2B5EF4-FFF2-40B4-BE49-F238E27FC236}">
                <a16:creationId xmlns:a16="http://schemas.microsoft.com/office/drawing/2014/main" id="{C30FB4FB-E1CE-3F42-B9BB-511818216B4C}"/>
              </a:ext>
            </a:extLst>
          </p:cNvPr>
          <p:cNvSpPr/>
          <p:nvPr/>
        </p:nvSpPr>
        <p:spPr>
          <a:xfrm>
            <a:off x="8242300" y="3238500"/>
            <a:ext cx="1384300" cy="25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10883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2573BDD-3F02-2B45-B272-6B5128E3A201}"/>
                  </a:ext>
                </a:extLst>
              </p:cNvPr>
              <p:cNvSpPr>
                <a:spLocks noGrp="1"/>
              </p:cNvSpPr>
              <p:nvPr>
                <p:ph idx="1"/>
              </p:nvPr>
            </p:nvSpPr>
            <p:spPr/>
            <p:txBody>
              <a:bodyPr/>
              <a:lstStyle/>
              <a:p>
                <a:r>
                  <a:rPr lang="en-US" dirty="0"/>
                  <a:t>Comparison of three hadronically decaying tau tagging methods</a:t>
                </a:r>
              </a:p>
              <a:p>
                <a:pPr lvl="1"/>
                <a:r>
                  <a:rPr lang="en-US" dirty="0"/>
                  <a:t>Custom MVA identifying charged hadron candidates</a:t>
                </a:r>
              </a:p>
              <a:p>
                <a:pPr lvl="2"/>
                <a:r>
                  <a:rPr lang="en-US" dirty="0"/>
                  <a:t>Custom BDT trained on ttbar 2017 samples to identify hadronically decaying </a:t>
                </a:r>
                <a:r>
                  <a:rPr lang="en-US" dirty="0" err="1"/>
                  <a:t>taus</a:t>
                </a:r>
                <a:endParaRPr lang="en-US" dirty="0"/>
              </a:p>
              <a:p>
                <a:pPr lvl="1"/>
                <a:r>
                  <a:rPr lang="en-US" dirty="0" err="1"/>
                  <a:t>Isotrack</a:t>
                </a:r>
                <a:r>
                  <a:rPr lang="en-US" dirty="0"/>
                  <a:t> using cut-based methods</a:t>
                </a:r>
              </a:p>
              <a:p>
                <a:pPr lvl="1"/>
                <a:r>
                  <a:rPr lang="en-US" dirty="0" err="1"/>
                  <a:t>Isotrack+tauPOG</a:t>
                </a:r>
                <a:r>
                  <a:rPr lang="en-US" dirty="0"/>
                  <a:t> identification</a:t>
                </a:r>
              </a:p>
              <a:p>
                <a:pPr lvl="1"/>
                <a14:m>
                  <m:oMath xmlns:m="http://schemas.openxmlformats.org/officeDocument/2006/math">
                    <m:r>
                      <m:rPr>
                        <m:nor/>
                      </m:rPr>
                      <a:rPr lang="en-US" b="0" i="0" smtClean="0">
                        <a:latin typeface="Cambria Math" panose="02040503050406030204" pitchFamily="18" charset="0"/>
                      </a:rPr>
                      <m:t>Veto</m:t>
                    </m:r>
                    <m:r>
                      <m:rPr>
                        <m:nor/>
                      </m:rPr>
                      <a:rPr lang="en-US" b="0" i="0" smtClean="0">
                        <a:latin typeface="Cambria Math" panose="02040503050406030204" pitchFamily="18" charset="0"/>
                      </a:rPr>
                      <m:t> </m:t>
                    </m:r>
                    <m:r>
                      <m:rPr>
                        <m:nor/>
                      </m:rPr>
                      <a:rPr lang="en-US" b="0" i="0" smtClean="0">
                        <a:latin typeface="Cambria Math" panose="02040503050406030204" pitchFamily="18" charset="0"/>
                      </a:rPr>
                      <m:t>percent</m:t>
                    </m:r>
                    <m:r>
                      <m:rPr>
                        <m:nor/>
                      </m:rPr>
                      <a:rPr lang="en-US" b="0" i="0" smtClean="0">
                        <a:latin typeface="Cambria Math" panose="02040503050406030204" pitchFamily="18" charset="0"/>
                      </a:rPr>
                      <m:t> </m:t>
                    </m:r>
                    <m:r>
                      <a:rPr lang="en-US" b="0" i="1" smtClean="0">
                        <a:latin typeface="Cambria Math" panose="02040503050406030204" pitchFamily="18" charset="0"/>
                      </a:rPr>
                      <m:t>=1 − </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=0</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ea typeface="Cambria Math" panose="02040503050406030204" pitchFamily="18" charset="0"/>
                              </a:rPr>
                              <m:t>≥0</m:t>
                            </m:r>
                          </m:sub>
                        </m:sSub>
                      </m:den>
                    </m:f>
                  </m:oMath>
                </a14:m>
                <a:endParaRPr lang="en-US" dirty="0"/>
              </a:p>
              <a:p>
                <a:pPr lvl="1"/>
                <a14:m>
                  <m:oMath xmlns:m="http://schemas.openxmlformats.org/officeDocument/2006/math">
                    <m:r>
                      <m:rPr>
                        <m:nor/>
                      </m:rPr>
                      <a:rPr lang="en-US" b="0" i="0" smtClean="0">
                        <a:latin typeface="Cambria Math" panose="02040503050406030204" pitchFamily="18" charset="0"/>
                      </a:rPr>
                      <m:t>Efficiency</m:t>
                    </m:r>
                    <m:r>
                      <m:rPr>
                        <m:nor/>
                      </m:rPr>
                      <a:rPr lang="en-US" b="0" i="0" smtClean="0">
                        <a:latin typeface="Cambria Math" panose="02040503050406030204" pitchFamily="18" charset="0"/>
                      </a:rPr>
                      <m:t> </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&gt;0</m:t>
                            </m:r>
                          </m:sub>
                        </m:sSub>
                        <m:r>
                          <a:rPr lang="en-US" b="0" i="1" smtClean="0">
                            <a:latin typeface="Cambria Math" panose="02040503050406030204" pitchFamily="18" charset="0"/>
                          </a:rPr>
                          <m:t> &amp;&amp;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𝑁</m:t>
                            </m:r>
                          </m:e>
                          <m:sub>
                            <m:r>
                              <a:rPr lang="en-US" b="0" i="1" smtClean="0">
                                <a:latin typeface="Cambria Math" panose="02040503050406030204" pitchFamily="18" charset="0"/>
                              </a:rPr>
                              <m:t>𝜏</m:t>
                            </m:r>
                            <m:r>
                              <a:rPr lang="en-US" b="0" i="1" smtClean="0">
                                <a:latin typeface="Cambria Math" panose="02040503050406030204" pitchFamily="18" charset="0"/>
                              </a:rPr>
                              <m:t>&gt;0</m:t>
                            </m:r>
                          </m:sub>
                          <m:sup>
                            <m:r>
                              <a:rPr lang="en-US" b="0" i="1" smtClean="0">
                                <a:latin typeface="Cambria Math" panose="02040503050406030204" pitchFamily="18" charset="0"/>
                              </a:rPr>
                              <m:t>𝑔𝑒𝑛</m:t>
                            </m:r>
                          </m:sup>
                        </m:sSubSup>
                        <m:r>
                          <a:rPr lang="en-US" b="0" i="1" smtClean="0">
                            <a:latin typeface="Cambria Math" panose="02040503050406030204" pitchFamily="18" charset="0"/>
                          </a:rPr>
                          <m:t>)</m:t>
                        </m:r>
                      </m:num>
                      <m:den>
                        <m:sSubSup>
                          <m:sSubSupPr>
                            <m:ctrlPr>
                              <a:rPr lang="en-US" i="1">
                                <a:latin typeface="Cambria Math" panose="02040503050406030204" pitchFamily="18" charset="0"/>
                              </a:rPr>
                            </m:ctrlPr>
                          </m:sSubSupPr>
                          <m:e>
                            <m:r>
                              <a:rPr lang="en-US" i="1">
                                <a:latin typeface="Cambria Math" panose="02040503050406030204" pitchFamily="18" charset="0"/>
                              </a:rPr>
                              <m:t>𝑁</m:t>
                            </m:r>
                          </m:e>
                          <m:sub>
                            <m:r>
                              <a:rPr lang="en-US" i="1">
                                <a:latin typeface="Cambria Math" panose="02040503050406030204" pitchFamily="18" charset="0"/>
                              </a:rPr>
                              <m:t>𝜏</m:t>
                            </m:r>
                            <m:r>
                              <a:rPr lang="en-US" i="1">
                                <a:latin typeface="Cambria Math" panose="02040503050406030204" pitchFamily="18" charset="0"/>
                              </a:rPr>
                              <m:t>&gt;0</m:t>
                            </m:r>
                          </m:sub>
                          <m:sup>
                            <m:r>
                              <a:rPr lang="en-US" i="1">
                                <a:latin typeface="Cambria Math" panose="02040503050406030204" pitchFamily="18" charset="0"/>
                              </a:rPr>
                              <m:t>𝑔𝑒𝑛</m:t>
                            </m:r>
                          </m:sup>
                        </m:sSubSup>
                      </m:den>
                    </m:f>
                  </m:oMath>
                </a14:m>
                <a:endParaRPr lang="en-US" dirty="0"/>
              </a:p>
            </p:txBody>
          </p:sp>
        </mc:Choice>
        <mc:Fallback>
          <p:sp>
            <p:nvSpPr>
              <p:cNvPr id="2" name="Content Placeholder 1">
                <a:extLst>
                  <a:ext uri="{FF2B5EF4-FFF2-40B4-BE49-F238E27FC236}">
                    <a16:creationId xmlns:a16="http://schemas.microsoft.com/office/drawing/2014/main" id="{32573BDD-3F02-2B45-B272-6B5128E3A201}"/>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A48E6769-B56F-1F43-8F17-0128D8C96FBC}"/>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EB1E6A3-56B4-3946-8E50-6390BA3973C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CA53A0A-2379-0844-A1AD-35A2E527D467}"/>
              </a:ext>
            </a:extLst>
          </p:cNvPr>
          <p:cNvSpPr>
            <a:spLocks noGrp="1"/>
          </p:cNvSpPr>
          <p:nvPr>
            <p:ph type="sldNum" sz="quarter" idx="4"/>
          </p:nvPr>
        </p:nvSpPr>
        <p:spPr/>
        <p:txBody>
          <a:bodyPr/>
          <a:lstStyle/>
          <a:p>
            <a:fld id="{4FAB73BC-B049-4115-A692-8D63A059BFB8}" type="slidenum">
              <a:rPr lang="en-US" smtClean="0"/>
              <a:pPr/>
              <a:t>63</a:t>
            </a:fld>
            <a:endParaRPr lang="en-US" dirty="0"/>
          </a:p>
        </p:txBody>
      </p:sp>
      <p:sp>
        <p:nvSpPr>
          <p:cNvPr id="6" name="Title 5">
            <a:extLst>
              <a:ext uri="{FF2B5EF4-FFF2-40B4-BE49-F238E27FC236}">
                <a16:creationId xmlns:a16="http://schemas.microsoft.com/office/drawing/2014/main" id="{C126A43B-D4F0-084E-ABC7-D2D001A21580}"/>
              </a:ext>
            </a:extLst>
          </p:cNvPr>
          <p:cNvSpPr>
            <a:spLocks noGrp="1"/>
          </p:cNvSpPr>
          <p:nvPr>
            <p:ph type="title"/>
          </p:nvPr>
        </p:nvSpPr>
        <p:spPr/>
        <p:txBody>
          <a:bodyPr/>
          <a:lstStyle/>
          <a:p>
            <a:r>
              <a:rPr lang="en-US" dirty="0"/>
              <a:t>Tau MVA</a:t>
            </a:r>
          </a:p>
        </p:txBody>
      </p:sp>
      <p:graphicFrame>
        <p:nvGraphicFramePr>
          <p:cNvPr id="7" name="Table 6">
            <a:extLst>
              <a:ext uri="{FF2B5EF4-FFF2-40B4-BE49-F238E27FC236}">
                <a16:creationId xmlns:a16="http://schemas.microsoft.com/office/drawing/2014/main" id="{3C930034-4A77-9246-B957-F73FC248CFF0}"/>
              </a:ext>
            </a:extLst>
          </p:cNvPr>
          <p:cNvGraphicFramePr>
            <a:graphicFrameLocks noGrp="1"/>
          </p:cNvGraphicFramePr>
          <p:nvPr>
            <p:extLst>
              <p:ext uri="{D42A27DB-BD31-4B8C-83A1-F6EECF244321}">
                <p14:modId xmlns:p14="http://schemas.microsoft.com/office/powerpoint/2010/main" val="43786465"/>
              </p:ext>
            </p:extLst>
          </p:nvPr>
        </p:nvGraphicFramePr>
        <p:xfrm>
          <a:off x="2031999" y="4475376"/>
          <a:ext cx="8128001" cy="208788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3861903551"/>
                    </a:ext>
                  </a:extLst>
                </a:gridCol>
                <a:gridCol w="1161143">
                  <a:extLst>
                    <a:ext uri="{9D8B030D-6E8A-4147-A177-3AD203B41FA5}">
                      <a16:colId xmlns:a16="http://schemas.microsoft.com/office/drawing/2014/main" val="1872205968"/>
                    </a:ext>
                  </a:extLst>
                </a:gridCol>
                <a:gridCol w="1161143">
                  <a:extLst>
                    <a:ext uri="{9D8B030D-6E8A-4147-A177-3AD203B41FA5}">
                      <a16:colId xmlns:a16="http://schemas.microsoft.com/office/drawing/2014/main" val="2954653469"/>
                    </a:ext>
                  </a:extLst>
                </a:gridCol>
                <a:gridCol w="1161143">
                  <a:extLst>
                    <a:ext uri="{9D8B030D-6E8A-4147-A177-3AD203B41FA5}">
                      <a16:colId xmlns:a16="http://schemas.microsoft.com/office/drawing/2014/main" val="2382908944"/>
                    </a:ext>
                  </a:extLst>
                </a:gridCol>
                <a:gridCol w="1161143">
                  <a:extLst>
                    <a:ext uri="{9D8B030D-6E8A-4147-A177-3AD203B41FA5}">
                      <a16:colId xmlns:a16="http://schemas.microsoft.com/office/drawing/2014/main" val="4041817807"/>
                    </a:ext>
                  </a:extLst>
                </a:gridCol>
                <a:gridCol w="1161143">
                  <a:extLst>
                    <a:ext uri="{9D8B030D-6E8A-4147-A177-3AD203B41FA5}">
                      <a16:colId xmlns:a16="http://schemas.microsoft.com/office/drawing/2014/main" val="3176485619"/>
                    </a:ext>
                  </a:extLst>
                </a:gridCol>
                <a:gridCol w="1161143">
                  <a:extLst>
                    <a:ext uri="{9D8B030D-6E8A-4147-A177-3AD203B41FA5}">
                      <a16:colId xmlns:a16="http://schemas.microsoft.com/office/drawing/2014/main" val="2158885679"/>
                    </a:ext>
                  </a:extLst>
                </a:gridCol>
              </a:tblGrid>
              <a:tr h="370840">
                <a:tc>
                  <a:txBody>
                    <a:bodyPr/>
                    <a:lstStyle/>
                    <a:p>
                      <a:pPr fontAlgn="t"/>
                      <a:r>
                        <a:rPr lang="en-US" b="0" dirty="0">
                          <a:solidFill>
                            <a:sysClr val="windowText" lastClr="000000"/>
                          </a:solidFill>
                          <a:effectLst/>
                        </a:rPr>
                        <a:t> </a:t>
                      </a:r>
                    </a:p>
                  </a:txBody>
                  <a:tcPr marL="38100" marR="38100" marT="38100" marB="38100"/>
                </a:tc>
                <a:tc gridSpan="2">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ttbar 1-lep Background</a:t>
                      </a:r>
                      <a:endParaRPr lang="en-US" b="0" dirty="0">
                        <a:solidFill>
                          <a:sysClr val="windowText" lastClr="000000"/>
                        </a:solidFill>
                        <a:effectLst/>
                      </a:endParaRPr>
                    </a:p>
                  </a:txBody>
                  <a:tcPr marL="38100" marR="38100" marT="38100" marB="38100"/>
                </a:tc>
                <a:tc hMerge="1">
                  <a:txBody>
                    <a:bodyPr/>
                    <a:lstStyle/>
                    <a:p>
                      <a:endParaRPr lang="en-US"/>
                    </a:p>
                  </a:txBody>
                  <a:tcPr/>
                </a:tc>
                <a:tc gridSpan="2">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T2tt(850, 100)</a:t>
                      </a:r>
                      <a:endParaRPr lang="en-US" b="0">
                        <a:solidFill>
                          <a:sysClr val="windowText" lastClr="000000"/>
                        </a:solidFill>
                        <a:effectLst/>
                      </a:endParaRPr>
                    </a:p>
                  </a:txBody>
                  <a:tcPr marL="38100" marR="38100" marT="38100" marB="38100"/>
                </a:tc>
                <a:tc hMerge="1">
                  <a:txBody>
                    <a:bodyPr/>
                    <a:lstStyle/>
                    <a:p>
                      <a:endParaRPr lang="en-US"/>
                    </a:p>
                  </a:txBody>
                  <a:tcPr/>
                </a:tc>
                <a:tc gridSpan="2">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T2tt(500, 325)</a:t>
                      </a:r>
                      <a:endParaRPr lang="en-US" b="0">
                        <a:solidFill>
                          <a:sysClr val="windowText" lastClr="000000"/>
                        </a:solidFill>
                        <a:effectLst/>
                      </a:endParaRPr>
                    </a:p>
                  </a:txBody>
                  <a:tcPr marL="38100" marR="38100" marT="38100" marB="38100"/>
                </a:tc>
                <a:tc hMerge="1">
                  <a:txBody>
                    <a:bodyPr/>
                    <a:lstStyle/>
                    <a:p>
                      <a:endParaRPr lang="en-US"/>
                    </a:p>
                  </a:txBody>
                  <a:tcPr/>
                </a:tc>
                <a:extLst>
                  <a:ext uri="{0D108BD9-81ED-4DB2-BD59-A6C34878D82A}">
                    <a16:rowId xmlns:a16="http://schemas.microsoft.com/office/drawing/2014/main" val="2598976194"/>
                  </a:ext>
                </a:extLst>
              </a:tr>
              <a:tr h="370840">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Methods </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Veto Percentage</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Veto Efficiency</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Percentage</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Efficiency</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Percentage</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Veto Efficiency</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613651808"/>
                  </a:ext>
                </a:extLst>
              </a:tr>
              <a:tr h="370840">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Custom MVA</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32.2%</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57.7%</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6.5%</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10.9%</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27.6%</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39.4%</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2123452811"/>
                  </a:ext>
                </a:extLst>
              </a:tr>
              <a:tr h="370840">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IsoTrack</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21.3%</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37.9%</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6.6%</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8.9%</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22.6%</a:t>
                      </a:r>
                      <a:endParaRPr lang="en-US" b="0">
                        <a:solidFill>
                          <a:sysClr val="windowText" lastClr="000000"/>
                        </a:solidFill>
                        <a:effectLst/>
                      </a:endParaRPr>
                    </a:p>
                  </a:txBody>
                  <a:tcPr marL="38100" marR="38100" marT="38100" marB="38100"/>
                </a:tc>
                <a:extLst>
                  <a:ext uri="{0D108BD9-81ED-4DB2-BD59-A6C34878D82A}">
                    <a16:rowId xmlns:a16="http://schemas.microsoft.com/office/drawing/2014/main" val="3019680463"/>
                  </a:ext>
                </a:extLst>
              </a:tr>
              <a:tr h="370840">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IsoTrack + TauPOG</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a:solidFill>
                            <a:sysClr val="windowText" lastClr="000000"/>
                          </a:solidFill>
                          <a:effectLst/>
                          <a:latin typeface="Arial" panose="020B0604020202020204" pitchFamily="34" charset="0"/>
                        </a:rPr>
                        <a:t>29.0%</a:t>
                      </a:r>
                      <a:endParaRPr lang="en-US" b="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49.1%</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7.2%</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22.6%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14.6%</a:t>
                      </a:r>
                      <a:endParaRPr lang="en-US" b="0" dirty="0">
                        <a:solidFill>
                          <a:sysClr val="windowText" lastClr="000000"/>
                        </a:solidFill>
                        <a:effectLst/>
                      </a:endParaRPr>
                    </a:p>
                  </a:txBody>
                  <a:tcPr marL="38100" marR="38100" marT="38100" marB="38100"/>
                </a:tc>
                <a:tc>
                  <a:txBody>
                    <a:bodyPr/>
                    <a:lstStyle/>
                    <a:p>
                      <a:pPr algn="ctr" rtl="0" fontAlgn="t">
                        <a:spcBef>
                          <a:spcPts val="0"/>
                        </a:spcBef>
                        <a:spcAft>
                          <a:spcPts val="0"/>
                        </a:spcAft>
                      </a:pPr>
                      <a:r>
                        <a:rPr lang="en-US" sz="1350" b="0" i="0" u="none" strike="noStrike" dirty="0">
                          <a:solidFill>
                            <a:sysClr val="windowText" lastClr="000000"/>
                          </a:solidFill>
                          <a:effectLst/>
                          <a:latin typeface="Arial" panose="020B0604020202020204" pitchFamily="34" charset="0"/>
                        </a:rPr>
                        <a:t>37.3%</a:t>
                      </a:r>
                      <a:endParaRPr lang="en-US" b="0" dirty="0">
                        <a:solidFill>
                          <a:sysClr val="windowText" lastClr="000000"/>
                        </a:solidFill>
                        <a:effectLst/>
                      </a:endParaRPr>
                    </a:p>
                  </a:txBody>
                  <a:tcPr marL="38100" marR="38100" marT="38100" marB="38100"/>
                </a:tc>
                <a:extLst>
                  <a:ext uri="{0D108BD9-81ED-4DB2-BD59-A6C34878D82A}">
                    <a16:rowId xmlns:a16="http://schemas.microsoft.com/office/drawing/2014/main" val="3651967249"/>
                  </a:ext>
                </a:extLst>
              </a:tr>
            </a:tbl>
          </a:graphicData>
        </a:graphic>
      </p:graphicFrame>
    </p:spTree>
    <p:extLst>
      <p:ext uri="{BB962C8B-B14F-4D97-AF65-F5344CB8AC3E}">
        <p14:creationId xmlns:p14="http://schemas.microsoft.com/office/powerpoint/2010/main" val="2347769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1467511-AE1D-5245-9369-CE851C54DFA7}"/>
                  </a:ext>
                </a:extLst>
              </p:cNvPr>
              <p:cNvSpPr>
                <a:spLocks noGrp="1"/>
              </p:cNvSpPr>
              <p:nvPr>
                <p:ph idx="1"/>
              </p:nvPr>
            </p:nvSpPr>
            <p:spPr/>
            <p:txBody>
              <a:bodyPr>
                <a:normAutofit fontScale="92500" lnSpcReduction="10000"/>
              </a:bodyPr>
              <a:lstStyle/>
              <a:p>
                <a:pPr lvl="1"/>
                <a:r>
                  <a:rPr lang="en-US" dirty="0"/>
                  <a:t>Lepton Selection</a:t>
                </a:r>
              </a:p>
              <a:p>
                <a:pPr lvl="2"/>
                <a:r>
                  <a:rPr lang="en-US" dirty="0"/>
                  <a:t>Veto ID electron: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&gt;5</m:t>
                    </m:r>
                  </m:oMath>
                </a14:m>
                <a:r>
                  <a:rPr lang="en-US" dirty="0"/>
                  <a:t> GeV,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𝜂</m:t>
                        </m:r>
                      </m:e>
                    </m:d>
                    <m:r>
                      <a:rPr lang="en-US" b="0" i="1" smtClean="0">
                        <a:latin typeface="Cambria Math" panose="02040503050406030204" pitchFamily="18" charset="0"/>
                      </a:rPr>
                      <m:t>&lt;2.5</m:t>
                    </m:r>
                  </m:oMath>
                </a14:m>
                <a:endParaRPr lang="en-US" dirty="0"/>
              </a:p>
              <a:p>
                <a:pPr lvl="2"/>
                <a:r>
                  <a:rPr lang="en-US" dirty="0"/>
                  <a:t>Loose muon: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&gt;5</m:t>
                    </m:r>
                  </m:oMath>
                </a14:m>
                <a:r>
                  <a:rPr lang="en-US" dirty="0"/>
                  <a:t> GeV,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&lt;2.5</m:t>
                    </m:r>
                  </m:oMath>
                </a14:m>
                <a:endParaRPr lang="en-US" dirty="0"/>
              </a:p>
              <a:p>
                <a:pPr lvl="2"/>
                <a:r>
                  <a:rPr lang="en-US" dirty="0" err="1"/>
                  <a:t>IsoTrack</a:t>
                </a:r>
                <a:r>
                  <a:rPr lang="en-US" dirty="0"/>
                  <a:t>: cut based charged PF candidate</a:t>
                </a:r>
              </a:p>
              <a:p>
                <a:pPr lvl="2"/>
                <a:r>
                  <a:rPr lang="en-US" dirty="0" err="1"/>
                  <a:t>TauPOG</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𝑇</m:t>
                        </m:r>
                      </m:sub>
                    </m:sSub>
                    <m:r>
                      <a:rPr lang="en-US" i="1">
                        <a:latin typeface="Cambria Math" panose="02040503050406030204" pitchFamily="18" charset="0"/>
                      </a:rPr>
                      <m:t>&gt;</m:t>
                    </m:r>
                    <m:r>
                      <a:rPr lang="en-US" b="0" i="1" smtClean="0">
                        <a:latin typeface="Cambria Math" panose="02040503050406030204" pitchFamily="18" charset="0"/>
                      </a:rPr>
                      <m:t>20</m:t>
                    </m:r>
                  </m:oMath>
                </a14:m>
                <a:r>
                  <a:rPr lang="en-US" dirty="0"/>
                  <a:t> GeV,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𝜂</m:t>
                        </m:r>
                      </m:e>
                    </m:d>
                    <m:r>
                      <a:rPr lang="en-US" i="1">
                        <a:latin typeface="Cambria Math" panose="02040503050406030204" pitchFamily="18" charset="0"/>
                      </a:rPr>
                      <m:t>&lt;2.</m:t>
                    </m:r>
                    <m:r>
                      <a:rPr lang="en-US" b="0" i="1" smtClean="0">
                        <a:latin typeface="Cambria Math" panose="02040503050406030204" pitchFamily="18" charset="0"/>
                      </a:rPr>
                      <m:t>4</m:t>
                    </m:r>
                  </m:oMath>
                </a14:m>
                <a:r>
                  <a:rPr lang="en-US" dirty="0"/>
                  <a:t>, medium working point</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&gt;20 </m:t>
                        </m:r>
                        <m:r>
                          <m:rPr>
                            <m:nor/>
                          </m:rPr>
                          <a:rPr lang="en-US" b="0" i="0" smtClean="0">
                            <a:latin typeface="Cambria Math" panose="02040503050406030204" pitchFamily="18" charset="0"/>
                          </a:rPr>
                          <m:t>GeV</m:t>
                        </m:r>
                      </m:e>
                    </m:d>
                    <m:r>
                      <a:rPr lang="en-US" dirty="0">
                        <a:latin typeface="Cambria Math" panose="02040503050406030204" pitchFamily="18" charset="0"/>
                        <a:ea typeface="Cambria Math" panose="02040503050406030204" pitchFamily="18" charset="0"/>
                      </a:rPr>
                      <m:t>≥</m:t>
                    </m:r>
                    <m:r>
                      <a:rPr lang="en-US" b="0" i="0" dirty="0" smtClean="0">
                        <a:latin typeface="Cambria Math" panose="02040503050406030204" pitchFamily="18" charset="0"/>
                        <a:ea typeface="Cambria Math" panose="02040503050406030204" pitchFamily="18" charset="0"/>
                      </a:rPr>
                      <m:t>2,</m:t>
                    </m:r>
                    <m:d>
                      <m:dPr>
                        <m:begChr m:val="|"/>
                        <m:endChr m:val="|"/>
                        <m:ctrlPr>
                          <a:rPr lang="en-US" b="0" i="1" dirty="0" smtClean="0">
                            <a:latin typeface="Cambria Math" panose="02040503050406030204" pitchFamily="18" charset="0"/>
                            <a:ea typeface="Cambria Math" panose="02040503050406030204" pitchFamily="18" charset="0"/>
                          </a:rPr>
                        </m:ctrlPr>
                      </m:dPr>
                      <m:e>
                        <m:r>
                          <a:rPr lang="en-US" b="0" i="1" dirty="0" smtClean="0">
                            <a:latin typeface="Cambria Math" panose="02040503050406030204" pitchFamily="18" charset="0"/>
                            <a:ea typeface="Cambria Math" panose="02040503050406030204" pitchFamily="18" charset="0"/>
                          </a:rPr>
                          <m:t>𝜂</m:t>
                        </m:r>
                      </m:e>
                    </m:d>
                    <m:r>
                      <a:rPr lang="en-US" b="0" i="0" dirty="0" smtClean="0">
                        <a:latin typeface="Cambria Math" panose="02040503050406030204" pitchFamily="18" charset="0"/>
                        <a:ea typeface="Cambria Math" panose="02040503050406030204" pitchFamily="18" charset="0"/>
                      </a:rPr>
                      <m:t>&lt;2.4</m:t>
                    </m:r>
                  </m:oMath>
                </a14:m>
                <a:endParaRPr lang="en-US" dirty="0"/>
              </a:p>
              <a:p>
                <a:pPr lvl="1"/>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𝑗</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e>
                    </m:d>
                    <m:r>
                      <a:rPr lang="en-US" b="0" i="1" smtClean="0">
                        <a:latin typeface="Cambria Math" panose="02040503050406030204" pitchFamily="18" charset="0"/>
                      </a:rPr>
                      <m:t>&gt;0.5,</m:t>
                    </m:r>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b="0" i="1" smtClean="0">
                                <a:latin typeface="Cambria Math" panose="02040503050406030204" pitchFamily="18" charset="0"/>
                              </a:rPr>
                              <m:t>23</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1" smtClean="0">
                        <a:latin typeface="Cambria Math" panose="02040503050406030204" pitchFamily="18" charset="0"/>
                      </a:rPr>
                      <m:t>&gt;0.15</m:t>
                    </m:r>
                  </m:oMath>
                </a14:m>
                <a:endParaRPr lang="en-US" dirty="0"/>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r>
                      <a:rPr lang="en-US" b="0" i="1" smtClean="0">
                        <a:latin typeface="Cambria Math" panose="02040503050406030204" pitchFamily="18" charset="0"/>
                      </a:rPr>
                      <m:t>&gt;250</m:t>
                    </m:r>
                  </m:oMath>
                </a14:m>
                <a:r>
                  <a:rPr lang="en-US" dirty="0"/>
                  <a:t> GeV</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r>
                      <a:rPr lang="en-US" b="0" i="1" smtClean="0">
                        <a:latin typeface="Cambria Math" panose="02040503050406030204" pitchFamily="18" charset="0"/>
                      </a:rPr>
                      <m:t>&gt;300</m:t>
                    </m:r>
                  </m:oMath>
                </a14:m>
                <a:r>
                  <a:rPr lang="en-US" dirty="0"/>
                  <a:t> GeV</a:t>
                </a:r>
              </a:p>
              <a:p>
                <a:pPr lvl="1"/>
                <a:r>
                  <a:rPr lang="en-US" dirty="0"/>
                  <a:t>HEM Veto: </a:t>
                </a:r>
                <a14:m>
                  <m:oMath xmlns:m="http://schemas.openxmlformats.org/officeDocument/2006/math">
                    <m:r>
                      <a:rPr lang="en-US" b="0" i="1" smtClean="0">
                        <a:latin typeface="Cambria Math" panose="02040503050406030204" pitchFamily="18" charset="0"/>
                      </a:rPr>
                      <m:t>𝜂</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−3,−1.4</m:t>
                        </m:r>
                      </m:e>
                    </m:d>
                    <m:r>
                      <a:rPr lang="en-US" b="0" i="1" smtClean="0">
                        <a:latin typeface="Cambria Math" panose="02040503050406030204" pitchFamily="18" charset="0"/>
                      </a:rPr>
                      <m:t>, </m:t>
                    </m:r>
                    <m:r>
                      <a:rPr lang="en-US" b="0" i="1" smtClean="0">
                        <a:latin typeface="Cambria Math" panose="02040503050406030204" pitchFamily="18" charset="0"/>
                      </a:rPr>
                      <m:t>𝜙</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−1.57,−0.87</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𝑇</m:t>
                        </m:r>
                      </m:sub>
                    </m:sSub>
                    <m:r>
                      <a:rPr lang="en-US" b="0" i="1" smtClean="0">
                        <a:latin typeface="Cambria Math" panose="02040503050406030204" pitchFamily="18" charset="0"/>
                      </a:rPr>
                      <m:t>&gt;20</m:t>
                    </m:r>
                  </m:oMath>
                </a14:m>
                <a:r>
                  <a:rPr lang="en-US" dirty="0"/>
                  <a:t> GeV applied to jets, electrons, and photons</a:t>
                </a:r>
              </a:p>
              <a:p>
                <a:pPr lvl="1"/>
                <a:r>
                  <a:rPr lang="en-US" dirty="0" err="1"/>
                  <a:t>Bjets</a:t>
                </a:r>
                <a:r>
                  <a:rPr lang="en-US" dirty="0"/>
                  <a:t>: </a:t>
                </a:r>
                <a:r>
                  <a:rPr lang="en-US" dirty="0" err="1"/>
                  <a:t>DeepCSV</a:t>
                </a:r>
                <a:r>
                  <a:rPr lang="en-US" dirty="0"/>
                  <a:t> medium working point</a:t>
                </a:r>
              </a:p>
              <a:p>
                <a:pPr lvl="1"/>
                <a:r>
                  <a:rPr lang="en-US" dirty="0"/>
                  <a:t>W/Top: deepAK8 tight working point</a:t>
                </a:r>
              </a:p>
              <a:p>
                <a:pPr lvl="1"/>
                <a:r>
                  <a:rPr lang="en-US" dirty="0"/>
                  <a:t>Deep Resolved Top: tight working point</a:t>
                </a:r>
              </a:p>
              <a:p>
                <a:pPr lvl="1"/>
                <a:r>
                  <a:rPr lang="en-US" dirty="0"/>
                  <a:t>Scale Factors: </a:t>
                </a:r>
                <a:r>
                  <a:rPr lang="en-US" dirty="0" err="1"/>
                  <a:t>PUWeights</a:t>
                </a:r>
                <a:r>
                  <a:rPr lang="en-US" dirty="0"/>
                  <a:t>, </a:t>
                </a:r>
                <a:r>
                  <a:rPr lang="en-US" dirty="0" err="1"/>
                  <a:t>BtagWeights</a:t>
                </a:r>
                <a:r>
                  <a:rPr lang="en-US" dirty="0"/>
                  <a:t>, </a:t>
                </a:r>
                <a:r>
                  <a:rPr lang="en-US" dirty="0" err="1"/>
                  <a:t>resTop</a:t>
                </a:r>
                <a:r>
                  <a:rPr lang="en-US" dirty="0"/>
                  <a:t>/Top/W, soft </a:t>
                </a:r>
                <a:r>
                  <a:rPr lang="en-US" dirty="0" err="1"/>
                  <a:t>btaggin</a:t>
                </a:r>
                <a:r>
                  <a:rPr lang="en-US" dirty="0"/>
                  <a:t>, </a:t>
                </a:r>
                <a:r>
                  <a:rPr lang="en-US" dirty="0" err="1"/>
                  <a:t>ISRWeights</a:t>
                </a:r>
                <a:r>
                  <a:rPr lang="en-US" dirty="0"/>
                  <a:t> (2016), </a:t>
                </a:r>
                <a:r>
                  <a:rPr lang="en-US" dirty="0" err="1"/>
                  <a:t>PrefireWeights</a:t>
                </a:r>
                <a:r>
                  <a:rPr lang="en-US" dirty="0"/>
                  <a:t> (2016/2017) for all backgrounds</a:t>
                </a:r>
              </a:p>
            </p:txBody>
          </p:sp>
        </mc:Choice>
        <mc:Fallback xmlns="">
          <p:sp>
            <p:nvSpPr>
              <p:cNvPr id="2" name="Content Placeholder 1">
                <a:extLst>
                  <a:ext uri="{FF2B5EF4-FFF2-40B4-BE49-F238E27FC236}">
                    <a16:creationId xmlns:a16="http://schemas.microsoft.com/office/drawing/2014/main" id="{61467511-AE1D-5245-9369-CE851C54DFA7}"/>
                  </a:ext>
                </a:extLst>
              </p:cNvPr>
              <p:cNvSpPr>
                <a:spLocks noGrp="1" noRot="1" noChangeAspect="1" noMove="1" noResize="1" noEditPoints="1" noAdjustHandles="1" noChangeArrowheads="1" noChangeShapeType="1" noTextEdit="1"/>
              </p:cNvSpPr>
              <p:nvPr>
                <p:ph idx="1"/>
              </p:nvPr>
            </p:nvSpPr>
            <p:spPr>
              <a:blipFill>
                <a:blip r:embed="rId2"/>
                <a:stretch>
                  <a:fillRect l="-110"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33E82BA7-C9FD-CE49-8157-B2DDB7953922}"/>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FC7F8CB8-2276-304E-9564-2C30F6054951}"/>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A7A7879D-A154-A34C-BE5D-38A67CEAC0B7}"/>
              </a:ext>
            </a:extLst>
          </p:cNvPr>
          <p:cNvSpPr>
            <a:spLocks noGrp="1"/>
          </p:cNvSpPr>
          <p:nvPr>
            <p:ph type="sldNum" sz="quarter" idx="4"/>
          </p:nvPr>
        </p:nvSpPr>
        <p:spPr/>
        <p:txBody>
          <a:bodyPr/>
          <a:lstStyle/>
          <a:p>
            <a:fld id="{4FAB73BC-B049-4115-A692-8D63A059BFB8}" type="slidenum">
              <a:rPr lang="en-US" smtClean="0"/>
              <a:pPr/>
              <a:t>64</a:t>
            </a:fld>
            <a:endParaRPr lang="en-US" dirty="0"/>
          </a:p>
        </p:txBody>
      </p:sp>
      <p:sp>
        <p:nvSpPr>
          <p:cNvPr id="6" name="Title 5">
            <a:extLst>
              <a:ext uri="{FF2B5EF4-FFF2-40B4-BE49-F238E27FC236}">
                <a16:creationId xmlns:a16="http://schemas.microsoft.com/office/drawing/2014/main" id="{5B26B150-ECED-3A4A-A8EE-C82D79138FD0}"/>
              </a:ext>
            </a:extLst>
          </p:cNvPr>
          <p:cNvSpPr>
            <a:spLocks noGrp="1"/>
          </p:cNvSpPr>
          <p:nvPr>
            <p:ph type="title"/>
          </p:nvPr>
        </p:nvSpPr>
        <p:spPr/>
        <p:txBody>
          <a:bodyPr/>
          <a:lstStyle/>
          <a:p>
            <a:r>
              <a:rPr lang="en-US" dirty="0"/>
              <a:t>Baseline Selection</a:t>
            </a:r>
          </a:p>
        </p:txBody>
      </p:sp>
    </p:spTree>
    <p:extLst>
      <p:ext uri="{BB962C8B-B14F-4D97-AF65-F5344CB8AC3E}">
        <p14:creationId xmlns:p14="http://schemas.microsoft.com/office/powerpoint/2010/main" val="28582599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DC2F2DBC-165F-DF47-B03C-C8C298DD7A26}"/>
                  </a:ext>
                </a:extLst>
              </p:cNvPr>
              <p:cNvSpPr>
                <a:spLocks noGrp="1"/>
              </p:cNvSpPr>
              <p:nvPr>
                <p:ph idx="1"/>
              </p:nvPr>
            </p:nvSpPr>
            <p:spPr>
              <a:xfrm>
                <a:off x="2196935" y="1395736"/>
                <a:ext cx="7798130" cy="818903"/>
              </a:xfrm>
            </p:spPr>
            <p:txBody>
              <a:bodyPr>
                <a:normAutofit/>
              </a:bodyPr>
              <a:lstStyle/>
              <a:p>
                <a:r>
                  <a:rPr lang="en-US" dirty="0"/>
                  <a:t>Categorize low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𝑚</m:t>
                    </m:r>
                  </m:oMath>
                </a14:m>
                <a:r>
                  <a:rPr lang="en-US" dirty="0"/>
                  <a:t> and 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r>
                  <a:rPr lang="en-US" dirty="0"/>
                  <a:t>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𝑇</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1,2</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b="0" i="1" smtClean="0">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oMath>
                </a14:m>
                <a:endParaRPr lang="en-US" b="0" dirty="0"/>
              </a:p>
              <a:p>
                <a:pPr lvl="1"/>
                <a:endParaRPr lang="en-US" dirty="0"/>
              </a:p>
            </p:txBody>
          </p:sp>
        </mc:Choice>
        <mc:Fallback>
          <p:sp>
            <p:nvSpPr>
              <p:cNvPr id="2" name="Content Placeholder 1">
                <a:extLst>
                  <a:ext uri="{FF2B5EF4-FFF2-40B4-BE49-F238E27FC236}">
                    <a16:creationId xmlns:a16="http://schemas.microsoft.com/office/drawing/2014/main" id="{DC2F2DBC-165F-DF47-B03C-C8C298DD7A26}"/>
                  </a:ext>
                </a:extLst>
              </p:cNvPr>
              <p:cNvSpPr>
                <a:spLocks noGrp="1" noRot="1" noChangeAspect="1" noMove="1" noResize="1" noEditPoints="1" noAdjustHandles="1" noChangeArrowheads="1" noChangeShapeType="1" noTextEdit="1"/>
              </p:cNvSpPr>
              <p:nvPr>
                <p:ph idx="1"/>
              </p:nvPr>
            </p:nvSpPr>
            <p:spPr>
              <a:xfrm>
                <a:off x="2196935" y="1395736"/>
                <a:ext cx="7798130" cy="818903"/>
              </a:xfrm>
              <a:blipFill>
                <a:blip r:embed="rId3"/>
                <a:stretch>
                  <a:fillRect l="-1626" t="-7692"/>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838271D7-61F8-C54A-A0D1-CA400AC91EC3}"/>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4AAE498D-A019-1A45-81BE-73853B26955C}"/>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E98FCAA-6F53-AD49-8224-3BF08697A307}"/>
              </a:ext>
            </a:extLst>
          </p:cNvPr>
          <p:cNvSpPr>
            <a:spLocks noGrp="1"/>
          </p:cNvSpPr>
          <p:nvPr>
            <p:ph type="sldNum" sz="quarter" idx="4"/>
          </p:nvPr>
        </p:nvSpPr>
        <p:spPr/>
        <p:txBody>
          <a:bodyPr/>
          <a:lstStyle/>
          <a:p>
            <a:fld id="{4FAB73BC-B049-4115-A692-8D63A059BFB8}" type="slidenum">
              <a:rPr lang="en-US" smtClean="0"/>
              <a:pPr/>
              <a:t>65</a:t>
            </a:fld>
            <a:endParaRPr lang="en-US" dirty="0"/>
          </a:p>
        </p:txBody>
      </p:sp>
      <p:sp>
        <p:nvSpPr>
          <p:cNvPr id="6" name="Title 5">
            <a:extLst>
              <a:ext uri="{FF2B5EF4-FFF2-40B4-BE49-F238E27FC236}">
                <a16:creationId xmlns:a16="http://schemas.microsoft.com/office/drawing/2014/main" id="{FF7694AC-FBD3-F044-BB7E-63139763333B}"/>
              </a:ext>
            </a:extLst>
          </p:cNvPr>
          <p:cNvSpPr>
            <a:spLocks noGrp="1"/>
          </p:cNvSpPr>
          <p:nvPr>
            <p:ph type="title"/>
          </p:nvPr>
        </p:nvSpPr>
        <p:spPr/>
        <p:txBody>
          <a:bodyPr/>
          <a:lstStyle/>
          <a:p>
            <a:r>
              <a:rPr lang="en-US" dirty="0"/>
              <a:t>Search Strategy</a:t>
            </a:r>
          </a:p>
        </p:txBody>
      </p:sp>
      <p:pic>
        <p:nvPicPr>
          <p:cNvPr id="8" name="Picture 7">
            <a:extLst>
              <a:ext uri="{FF2B5EF4-FFF2-40B4-BE49-F238E27FC236}">
                <a16:creationId xmlns:a16="http://schemas.microsoft.com/office/drawing/2014/main" id="{E5C7913A-BAD3-EF47-97F7-DCE6E028C0B3}"/>
              </a:ext>
            </a:extLst>
          </p:cNvPr>
          <p:cNvPicPr>
            <a:picLocks noChangeAspect="1"/>
          </p:cNvPicPr>
          <p:nvPr/>
        </p:nvPicPr>
        <p:blipFill>
          <a:blip r:embed="rId4"/>
          <a:stretch>
            <a:fillRect/>
          </a:stretch>
        </p:blipFill>
        <p:spPr>
          <a:xfrm>
            <a:off x="4133476" y="2273443"/>
            <a:ext cx="4296039" cy="4160633"/>
          </a:xfrm>
          <a:prstGeom prst="rect">
            <a:avLst/>
          </a:prstGeom>
        </p:spPr>
      </p:pic>
      <p:cxnSp>
        <p:nvCxnSpPr>
          <p:cNvPr id="10" name="Straight Connector 9">
            <a:extLst>
              <a:ext uri="{FF2B5EF4-FFF2-40B4-BE49-F238E27FC236}">
                <a16:creationId xmlns:a16="http://schemas.microsoft.com/office/drawing/2014/main" id="{CE35A0A8-82C7-B749-9E64-D13D7E48A5B6}"/>
              </a:ext>
            </a:extLst>
          </p:cNvPr>
          <p:cNvCxnSpPr/>
          <p:nvPr/>
        </p:nvCxnSpPr>
        <p:spPr>
          <a:xfrm flipV="1">
            <a:off x="6217608" y="3631188"/>
            <a:ext cx="0" cy="2415041"/>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Content Placeholder 1">
                <a:extLst>
                  <a:ext uri="{FF2B5EF4-FFF2-40B4-BE49-F238E27FC236}">
                    <a16:creationId xmlns:a16="http://schemas.microsoft.com/office/drawing/2014/main" id="{4B814EC1-AC2C-0345-A316-8A8BB52FDB76}"/>
                  </a:ext>
                </a:extLst>
              </p:cNvPr>
              <p:cNvSpPr txBox="1">
                <a:spLocks/>
              </p:cNvSpPr>
              <p:nvPr/>
            </p:nvSpPr>
            <p:spPr>
              <a:xfrm>
                <a:off x="0" y="2610097"/>
                <a:ext cx="4133476" cy="3388921"/>
              </a:xfrm>
              <a:prstGeom prst="rect">
                <a:avLst/>
              </a:prstGeom>
            </p:spPr>
            <p:txBody>
              <a:bodyPr vert="horz" lIns="0" tIns="45720" rIns="0" bIns="45720" rtlCol="0">
                <a:normAutofit fontScale="92500" lnSpcReduction="20000"/>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Low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&lt;175</m:t>
                    </m:r>
                  </m:oMath>
                </a14:m>
                <a:r>
                  <a:rPr lang="en-US" dirty="0"/>
                  <a:t> GeV</a:t>
                </a:r>
              </a:p>
              <a:p>
                <a:pPr lvl="1"/>
                <a:r>
                  <a:rPr lang="en-US" dirty="0"/>
                  <a:t>Veto Tops and W</a:t>
                </a:r>
              </a:p>
              <a:p>
                <a:pPr lvl="1"/>
                <a:r>
                  <a:rPr lang="en-US" dirty="0"/>
                  <a:t>ISR Tagging</a:t>
                </a:r>
              </a:p>
              <a:p>
                <a:pPr lvl="1"/>
                <a:r>
                  <a:rPr lang="en-US" dirty="0"/>
                  <a:t>Soft-b tagging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≥2</m:t>
                    </m:r>
                  </m:oMath>
                </a14:m>
                <a:endParaRPr lang="en-US" dirty="0"/>
              </a:p>
              <a:p>
                <a:pPr lvl="1"/>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&gt;0.5,</m:t>
                    </m:r>
                    <m:r>
                      <a:rPr lang="en-US" b="0" i="0" smtClean="0">
                        <a:latin typeface="Cambria Math" panose="02040503050406030204" pitchFamily="18" charset="0"/>
                      </a:rPr>
                      <m:t>  </m:t>
                    </m:r>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23</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&gt;0.15</m:t>
                    </m:r>
                  </m:oMath>
                </a14:m>
                <a:endParaRPr lang="en-US" dirty="0"/>
              </a:p>
              <a:p>
                <a:pPr lvl="1"/>
                <a14:m>
                  <m:oMath xmlns:m="http://schemas.openxmlformats.org/officeDocument/2006/math">
                    <m:f>
                      <m:fPr>
                        <m:ctrlPr>
                          <a:rPr lang="en-US" b="0" i="1" smtClean="0">
                            <a:latin typeface="Cambria Math" panose="02040503050406030204" pitchFamily="18" charset="0"/>
                          </a:rPr>
                        </m:ctrlPr>
                      </m:fPr>
                      <m:num>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num>
                      <m:den>
                        <m:rad>
                          <m:radPr>
                            <m:degHide m:val="on"/>
                            <m:ctrlPr>
                              <a:rPr lang="en-US" b="0" i="1" smtClean="0">
                                <a:latin typeface="Cambria Math" panose="02040503050406030204" pitchFamily="18" charset="0"/>
                              </a:rPr>
                            </m:ctrlPr>
                          </m:radPr>
                          <m:deg/>
                          <m:e>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e>
                        </m:rad>
                      </m:den>
                    </m:f>
                    <m:r>
                      <a:rPr lang="en-US" b="0" i="1" smtClean="0">
                        <a:latin typeface="Cambria Math" panose="02040503050406030204" pitchFamily="18" charset="0"/>
                      </a:rPr>
                      <m:t>&gt;10</m:t>
                    </m:r>
                  </m:oMath>
                </a14:m>
                <a:endParaRPr lang="en-US" dirty="0"/>
              </a:p>
              <a:p>
                <a:pPr lvl="1"/>
                <a:endParaRPr lang="en-US" dirty="0"/>
              </a:p>
              <a:p>
                <a:pPr lvl="1"/>
                <a:endParaRPr lang="en-US" dirty="0"/>
              </a:p>
              <a:p>
                <a:pPr lvl="1"/>
                <a:endParaRPr lang="en-US" dirty="0"/>
              </a:p>
            </p:txBody>
          </p:sp>
        </mc:Choice>
        <mc:Fallback>
          <p:sp>
            <p:nvSpPr>
              <p:cNvPr id="11" name="Content Placeholder 1">
                <a:extLst>
                  <a:ext uri="{FF2B5EF4-FFF2-40B4-BE49-F238E27FC236}">
                    <a16:creationId xmlns:a16="http://schemas.microsoft.com/office/drawing/2014/main" id="{4B814EC1-AC2C-0345-A316-8A8BB52FDB76}"/>
                  </a:ext>
                </a:extLst>
              </p:cNvPr>
              <p:cNvSpPr txBox="1">
                <a:spLocks noRot="1" noChangeAspect="1" noMove="1" noResize="1" noEditPoints="1" noAdjustHandles="1" noChangeArrowheads="1" noChangeShapeType="1" noTextEdit="1"/>
              </p:cNvSpPr>
              <p:nvPr/>
            </p:nvSpPr>
            <p:spPr>
              <a:xfrm>
                <a:off x="0" y="2610097"/>
                <a:ext cx="4133476" cy="3388921"/>
              </a:xfrm>
              <a:prstGeom prst="rect">
                <a:avLst/>
              </a:prstGeom>
              <a:blipFill>
                <a:blip r:embed="rId5"/>
                <a:stretch>
                  <a:fillRect l="-3077" t="-48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1">
                <a:extLst>
                  <a:ext uri="{FF2B5EF4-FFF2-40B4-BE49-F238E27FC236}">
                    <a16:creationId xmlns:a16="http://schemas.microsoft.com/office/drawing/2014/main" id="{083B76B0-6DB7-7642-A221-25DDECB5E9D5}"/>
                  </a:ext>
                </a:extLst>
              </p:cNvPr>
              <p:cNvSpPr txBox="1">
                <a:spLocks/>
              </p:cNvSpPr>
              <p:nvPr/>
            </p:nvSpPr>
            <p:spPr>
              <a:xfrm>
                <a:off x="8268465" y="3042813"/>
                <a:ext cx="4133476" cy="3388921"/>
              </a:xfrm>
              <a:prstGeom prst="rect">
                <a:avLst/>
              </a:prstGeom>
            </p:spPr>
            <p:txBody>
              <a:bodyPr vert="horz" lIns="0" tIns="45720" rIns="0" bIns="45720" rtlCol="0">
                <a:normAutofit/>
              </a:bodyPr>
              <a:lstStyle>
                <a:lvl1pPr marL="68578" indent="-68578" algn="l" defTabSz="685783" rtl="0" eaLnBrk="1" latinLnBrk="0" hangingPunct="1">
                  <a:lnSpc>
                    <a:spcPct val="90000"/>
                  </a:lnSpc>
                  <a:spcBef>
                    <a:spcPts val="900"/>
                  </a:spcBef>
                  <a:spcAft>
                    <a:spcPts val="151"/>
                  </a:spcAft>
                  <a:buClr>
                    <a:schemeClr val="accent1"/>
                  </a:buClr>
                  <a:buSzPct val="100000"/>
                  <a:buFont typeface="Calibri" panose="020F0502020204030204" pitchFamily="34" charset="0"/>
                  <a:buChar char=" "/>
                  <a:defRPr sz="2800" kern="1200">
                    <a:solidFill>
                      <a:schemeClr val="tx1">
                        <a:lumMod val="75000"/>
                        <a:lumOff val="25000"/>
                      </a:schemeClr>
                    </a:solidFill>
                    <a:latin typeface="+mn-lt"/>
                    <a:ea typeface="Times New Roman" charset="0"/>
                    <a:cs typeface="Times New Roman" charset="0"/>
                  </a:defRPr>
                </a:lvl1pPr>
                <a:lvl2pPr marL="288029" indent="-137157" algn="l" defTabSz="685783" rtl="0" eaLnBrk="1" latinLnBrk="0" hangingPunct="1">
                  <a:lnSpc>
                    <a:spcPct val="90000"/>
                  </a:lnSpc>
                  <a:spcBef>
                    <a:spcPts val="151"/>
                  </a:spcBef>
                  <a:spcAft>
                    <a:spcPts val="300"/>
                  </a:spcAft>
                  <a:buClr>
                    <a:schemeClr val="accent1"/>
                  </a:buClr>
                  <a:buFont typeface="Calibri" pitchFamily="34" charset="0"/>
                  <a:buChar char="◦"/>
                  <a:defRPr sz="2400" kern="1200">
                    <a:solidFill>
                      <a:schemeClr val="tx1">
                        <a:lumMod val="75000"/>
                        <a:lumOff val="25000"/>
                      </a:schemeClr>
                    </a:solidFill>
                    <a:latin typeface="+mn-lt"/>
                    <a:ea typeface="Times New Roman" charset="0"/>
                    <a:cs typeface="Times New Roman" charset="0"/>
                  </a:defRPr>
                </a:lvl2pPr>
                <a:lvl3pPr marL="425185" indent="-137157" algn="l" defTabSz="685783" rtl="0" eaLnBrk="1" latinLnBrk="0" hangingPunct="1">
                  <a:lnSpc>
                    <a:spcPct val="90000"/>
                  </a:lnSpc>
                  <a:spcBef>
                    <a:spcPts val="151"/>
                  </a:spcBef>
                  <a:spcAft>
                    <a:spcPts val="300"/>
                  </a:spcAft>
                  <a:buClr>
                    <a:schemeClr val="accent1"/>
                  </a:buClr>
                  <a:buFont typeface="Calibri" pitchFamily="34" charset="0"/>
                  <a:buChar char="◦"/>
                  <a:defRPr sz="2000" kern="1200">
                    <a:solidFill>
                      <a:schemeClr val="tx1">
                        <a:lumMod val="75000"/>
                        <a:lumOff val="25000"/>
                      </a:schemeClr>
                    </a:solidFill>
                    <a:latin typeface="+mn-lt"/>
                    <a:ea typeface="Times New Roman" charset="0"/>
                    <a:cs typeface="Times New Roman" charset="0"/>
                  </a:defRPr>
                </a:lvl3pPr>
                <a:lvl4pPr marL="562342"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4pPr>
                <a:lvl5pPr marL="699499" indent="-137157" algn="l" defTabSz="685783" rtl="0" eaLnBrk="1" latinLnBrk="0" hangingPunct="1">
                  <a:lnSpc>
                    <a:spcPct val="90000"/>
                  </a:lnSpc>
                  <a:spcBef>
                    <a:spcPts val="151"/>
                  </a:spcBef>
                  <a:spcAft>
                    <a:spcPts val="300"/>
                  </a:spcAft>
                  <a:buClr>
                    <a:schemeClr val="accent1"/>
                  </a:buClr>
                  <a:buFont typeface="Calibri" pitchFamily="34" charset="0"/>
                  <a:buChar char="◦"/>
                  <a:defRPr sz="1800" kern="1200">
                    <a:solidFill>
                      <a:schemeClr val="tx1">
                        <a:lumMod val="75000"/>
                        <a:lumOff val="25000"/>
                      </a:schemeClr>
                    </a:solidFill>
                    <a:latin typeface="+mn-lt"/>
                    <a:ea typeface="Times New Roman" charset="0"/>
                    <a:cs typeface="Times New Roman" charset="0"/>
                  </a:defRPr>
                </a:lvl5pPr>
                <a:lvl6pPr marL="824979"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6pPr>
                <a:lvl7pPr marL="974976"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7pPr>
                <a:lvl8pPr marL="1124972"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8pPr>
                <a:lvl9pPr marL="1274968" indent="-171446" algn="l" defTabSz="685783" rtl="0" eaLnBrk="1" latinLnBrk="0" hangingPunct="1">
                  <a:lnSpc>
                    <a:spcPct val="90000"/>
                  </a:lnSpc>
                  <a:spcBef>
                    <a:spcPts val="151"/>
                  </a:spcBef>
                  <a:spcAft>
                    <a:spcPts val="300"/>
                  </a:spcAft>
                  <a:buClr>
                    <a:schemeClr val="accent1"/>
                  </a:buClr>
                  <a:buFont typeface="Calibri" pitchFamily="34" charset="0"/>
                  <a:buChar char="◦"/>
                  <a:defRPr sz="1051" kern="1200">
                    <a:solidFill>
                      <a:schemeClr val="tx1">
                        <a:lumMod val="75000"/>
                        <a:lumOff val="25000"/>
                      </a:schemeClr>
                    </a:solidFill>
                    <a:latin typeface="+mn-lt"/>
                    <a:ea typeface="+mn-ea"/>
                    <a:cs typeface="+mn-cs"/>
                  </a:defRPr>
                </a:lvl9pPr>
              </a:lstStyle>
              <a:p>
                <a:r>
                  <a:rPr lang="en-US" dirty="0"/>
                  <a:t>High </a:t>
                </a:r>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𝑚</m:t>
                    </m:r>
                  </m:oMath>
                </a14:m>
                <a:endParaRPr lang="en-US" dirty="0"/>
              </a:p>
              <a:p>
                <a:pPr lvl="1"/>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𝑇</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1,2</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b="0" i="0" smtClean="0">
                        <a:latin typeface="Cambria Math" panose="02040503050406030204" pitchFamily="18" charset="0"/>
                      </a:rPr>
                      <m:t>&gt;175</m:t>
                    </m:r>
                  </m:oMath>
                </a14:m>
                <a:r>
                  <a:rPr lang="en-US" dirty="0"/>
                  <a:t> GeV</a:t>
                </a:r>
              </a:p>
              <a:p>
                <a:pPr lvl="1"/>
                <a:r>
                  <a:rPr lang="en-US" dirty="0"/>
                  <a:t>Top and W tagging</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𝑗</m:t>
                        </m:r>
                      </m:sub>
                    </m:sSub>
                    <m:r>
                      <a:rPr lang="en-US" b="0" i="1" smtClean="0">
                        <a:latin typeface="Cambria Math" panose="02040503050406030204" pitchFamily="18" charset="0"/>
                        <a:ea typeface="Cambria Math" panose="02040503050406030204" pitchFamily="18" charset="0"/>
                      </a:rPr>
                      <m:t>≥5,</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𝑏</m:t>
                        </m:r>
                      </m:sub>
                    </m:sSub>
                    <m:r>
                      <a:rPr lang="en-US" b="0" i="1" smtClean="0">
                        <a:latin typeface="Cambria Math" panose="02040503050406030204" pitchFamily="18" charset="0"/>
                        <a:ea typeface="Cambria Math" panose="02040503050406030204" pitchFamily="18" charset="0"/>
                      </a:rPr>
                      <m:t>≥1</m:t>
                    </m:r>
                  </m:oMath>
                </a14:m>
                <a:endParaRPr lang="en-US" dirty="0"/>
              </a:p>
              <a:p>
                <a:pPr lvl="1"/>
                <a14:m>
                  <m:oMath xmlns:m="http://schemas.openxmlformats.org/officeDocument/2006/math">
                    <m:r>
                      <m:rPr>
                        <m:sty m:val="p"/>
                      </m:rPr>
                      <a:rPr lang="en-US">
                        <a:latin typeface="Cambria Math" panose="02040503050406030204" pitchFamily="18" charset="0"/>
                      </a:rPr>
                      <m:t>Δ</m:t>
                    </m:r>
                    <m:r>
                      <a:rPr lang="en-US" i="1">
                        <a:latin typeface="Cambria Math" panose="02040503050406030204" pitchFamily="18" charset="0"/>
                      </a:rPr>
                      <m:t>𝜙</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𝑗</m:t>
                            </m:r>
                          </m:e>
                          <m:sub>
                            <m:r>
                              <a:rPr lang="en-US" i="1">
                                <a:latin typeface="Cambria Math" panose="02040503050406030204" pitchFamily="18" charset="0"/>
                              </a:rPr>
                              <m:t>1</m:t>
                            </m:r>
                            <m:r>
                              <a:rPr lang="en-US" b="0" i="1" smtClean="0">
                                <a:latin typeface="Cambria Math" panose="02040503050406030204" pitchFamily="18" charset="0"/>
                              </a:rPr>
                              <m:t>234</m:t>
                            </m:r>
                          </m:sub>
                        </m:sSub>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e>
                    </m:d>
                    <m:r>
                      <a:rPr lang="en-US" i="1">
                        <a:latin typeface="Cambria Math" panose="02040503050406030204" pitchFamily="18" charset="0"/>
                      </a:rPr>
                      <m:t>&gt;0.5</m:t>
                    </m:r>
                  </m:oMath>
                </a14:m>
                <a:endParaRPr lang="en-US" dirty="0"/>
              </a:p>
              <a:p>
                <a:pPr lvl="1"/>
                <a:endParaRPr lang="en-US" dirty="0"/>
              </a:p>
              <a:p>
                <a:pPr lvl="1"/>
                <a:endParaRPr lang="en-US" dirty="0"/>
              </a:p>
            </p:txBody>
          </p:sp>
        </mc:Choice>
        <mc:Fallback xmlns="">
          <p:sp>
            <p:nvSpPr>
              <p:cNvPr id="12" name="Content Placeholder 1">
                <a:extLst>
                  <a:ext uri="{FF2B5EF4-FFF2-40B4-BE49-F238E27FC236}">
                    <a16:creationId xmlns:a16="http://schemas.microsoft.com/office/drawing/2014/main" id="{083B76B0-6DB7-7642-A221-25DDECB5E9D5}"/>
                  </a:ext>
                </a:extLst>
              </p:cNvPr>
              <p:cNvSpPr txBox="1">
                <a:spLocks noRot="1" noChangeAspect="1" noMove="1" noResize="1" noEditPoints="1" noAdjustHandles="1" noChangeArrowheads="1" noChangeShapeType="1" noTextEdit="1"/>
              </p:cNvSpPr>
              <p:nvPr/>
            </p:nvSpPr>
            <p:spPr>
              <a:xfrm>
                <a:off x="8268465" y="3042813"/>
                <a:ext cx="4133476" cy="3388921"/>
              </a:xfrm>
              <a:prstGeom prst="rect">
                <a:avLst/>
              </a:prstGeom>
              <a:blipFill>
                <a:blip r:embed="rId6"/>
                <a:stretch>
                  <a:fillRect l="-3058" t="-3383"/>
                </a:stretch>
              </a:blipFill>
            </p:spPr>
            <p:txBody>
              <a:bodyPr/>
              <a:lstStyle/>
              <a:p>
                <a:r>
                  <a:rPr lang="en-US">
                    <a:noFill/>
                  </a:rPr>
                  <a:t> </a:t>
                </a:r>
              </a:p>
            </p:txBody>
          </p:sp>
        </mc:Fallback>
      </mc:AlternateContent>
    </p:spTree>
    <p:extLst>
      <p:ext uri="{BB962C8B-B14F-4D97-AF65-F5344CB8AC3E}">
        <p14:creationId xmlns:p14="http://schemas.microsoft.com/office/powerpoint/2010/main" val="1352197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00134E82-2563-5A40-B456-275D64BD6820}"/>
              </a:ext>
            </a:extLst>
          </p:cNvPr>
          <p:cNvPicPr>
            <a:picLocks noGrp="1" noChangeAspect="1"/>
          </p:cNvPicPr>
          <p:nvPr>
            <p:ph idx="1"/>
          </p:nvPr>
        </p:nvPicPr>
        <p:blipFill>
          <a:blip r:embed="rId2"/>
          <a:stretch>
            <a:fillRect/>
          </a:stretch>
        </p:blipFill>
        <p:spPr>
          <a:xfrm>
            <a:off x="2266753" y="1228725"/>
            <a:ext cx="7674370" cy="5237163"/>
          </a:xfrm>
        </p:spPr>
      </p:pic>
      <p:sp>
        <p:nvSpPr>
          <p:cNvPr id="3" name="Date Placeholder 2">
            <a:extLst>
              <a:ext uri="{FF2B5EF4-FFF2-40B4-BE49-F238E27FC236}">
                <a16:creationId xmlns:a16="http://schemas.microsoft.com/office/drawing/2014/main" id="{1F3A741B-1294-FD4E-BEC3-FE764E729F4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0E9E4F1-580D-EB42-AD03-04045DB9152B}"/>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361EE08F-4F27-2946-B5E2-857B10176BD6}"/>
              </a:ext>
            </a:extLst>
          </p:cNvPr>
          <p:cNvSpPr>
            <a:spLocks noGrp="1"/>
          </p:cNvSpPr>
          <p:nvPr>
            <p:ph type="sldNum" sz="quarter" idx="4"/>
          </p:nvPr>
        </p:nvSpPr>
        <p:spPr/>
        <p:txBody>
          <a:bodyPr/>
          <a:lstStyle/>
          <a:p>
            <a:fld id="{4FAB73BC-B049-4115-A692-8D63A059BFB8}" type="slidenum">
              <a:rPr lang="en-US" smtClean="0"/>
              <a:pPr/>
              <a:t>66</a:t>
            </a:fld>
            <a:endParaRPr lang="en-US" dirty="0"/>
          </a:p>
        </p:txBody>
      </p:sp>
      <p:sp>
        <p:nvSpPr>
          <p:cNvPr id="6" name="Title 5">
            <a:extLst>
              <a:ext uri="{FF2B5EF4-FFF2-40B4-BE49-F238E27FC236}">
                <a16:creationId xmlns:a16="http://schemas.microsoft.com/office/drawing/2014/main" id="{E1734B90-19D1-B447-8071-944E4EC5978A}"/>
              </a:ext>
            </a:extLst>
          </p:cNvPr>
          <p:cNvSpPr>
            <a:spLocks noGrp="1"/>
          </p:cNvSpPr>
          <p:nvPr>
            <p:ph type="title"/>
          </p:nvPr>
        </p:nvSpPr>
        <p:spPr/>
        <p:txBody>
          <a:bodyPr/>
          <a:lstStyle/>
          <a:p>
            <a:r>
              <a:rPr lang="en-US" dirty="0"/>
              <a:t>Low Mass Region</a:t>
            </a:r>
          </a:p>
        </p:txBody>
      </p:sp>
    </p:spTree>
    <p:extLst>
      <p:ext uri="{BB962C8B-B14F-4D97-AF65-F5344CB8AC3E}">
        <p14:creationId xmlns:p14="http://schemas.microsoft.com/office/powerpoint/2010/main" val="31299914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34917D2-8D1F-9148-B5E1-C528D36BCA42}"/>
              </a:ext>
            </a:extLst>
          </p:cNvPr>
          <p:cNvPicPr>
            <a:picLocks noGrp="1" noChangeAspect="1"/>
          </p:cNvPicPr>
          <p:nvPr>
            <p:ph idx="1"/>
          </p:nvPr>
        </p:nvPicPr>
        <p:blipFill>
          <a:blip r:embed="rId2"/>
          <a:stretch>
            <a:fillRect/>
          </a:stretch>
        </p:blipFill>
        <p:spPr>
          <a:xfrm>
            <a:off x="3068356" y="1228725"/>
            <a:ext cx="6071163" cy="5237163"/>
          </a:xfrm>
        </p:spPr>
      </p:pic>
      <p:sp>
        <p:nvSpPr>
          <p:cNvPr id="3" name="Date Placeholder 2">
            <a:extLst>
              <a:ext uri="{FF2B5EF4-FFF2-40B4-BE49-F238E27FC236}">
                <a16:creationId xmlns:a16="http://schemas.microsoft.com/office/drawing/2014/main" id="{ED106F7F-4E13-6D4E-8E99-61EDA3C2DA6F}"/>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4D581E55-C526-7C4D-9B97-1AD7A5588A3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90C1399-1961-EA42-B209-85B08B740026}"/>
              </a:ext>
            </a:extLst>
          </p:cNvPr>
          <p:cNvSpPr>
            <a:spLocks noGrp="1"/>
          </p:cNvSpPr>
          <p:nvPr>
            <p:ph type="sldNum" sz="quarter" idx="4"/>
          </p:nvPr>
        </p:nvSpPr>
        <p:spPr/>
        <p:txBody>
          <a:bodyPr/>
          <a:lstStyle/>
          <a:p>
            <a:fld id="{4FAB73BC-B049-4115-A692-8D63A059BFB8}" type="slidenum">
              <a:rPr lang="en-US" smtClean="0"/>
              <a:pPr/>
              <a:t>67</a:t>
            </a:fld>
            <a:endParaRPr lang="en-US" dirty="0"/>
          </a:p>
        </p:txBody>
      </p:sp>
      <p:sp>
        <p:nvSpPr>
          <p:cNvPr id="6" name="Title 5">
            <a:extLst>
              <a:ext uri="{FF2B5EF4-FFF2-40B4-BE49-F238E27FC236}">
                <a16:creationId xmlns:a16="http://schemas.microsoft.com/office/drawing/2014/main" id="{CC6DA01D-3DE4-1148-BC7C-E808A7828534}"/>
              </a:ext>
            </a:extLst>
          </p:cNvPr>
          <p:cNvSpPr>
            <a:spLocks noGrp="1"/>
          </p:cNvSpPr>
          <p:nvPr>
            <p:ph type="title"/>
          </p:nvPr>
        </p:nvSpPr>
        <p:spPr/>
        <p:txBody>
          <a:bodyPr/>
          <a:lstStyle/>
          <a:p>
            <a:r>
              <a:rPr lang="en-US" dirty="0"/>
              <a:t>High Mass Region</a:t>
            </a:r>
          </a:p>
        </p:txBody>
      </p:sp>
    </p:spTree>
    <p:extLst>
      <p:ext uri="{BB962C8B-B14F-4D97-AF65-F5344CB8AC3E}">
        <p14:creationId xmlns:p14="http://schemas.microsoft.com/office/powerpoint/2010/main" val="34687174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2DD8E63F-5A43-9844-80F7-5214BBF6BFDA}"/>
              </a:ext>
            </a:extLst>
          </p:cNvPr>
          <p:cNvPicPr>
            <a:picLocks noGrp="1" noChangeAspect="1"/>
          </p:cNvPicPr>
          <p:nvPr>
            <p:ph idx="1"/>
          </p:nvPr>
        </p:nvPicPr>
        <p:blipFill>
          <a:blip r:embed="rId2"/>
          <a:stretch>
            <a:fillRect/>
          </a:stretch>
        </p:blipFill>
        <p:spPr>
          <a:xfrm rot="5400000">
            <a:off x="842356" y="1943100"/>
            <a:ext cx="2851250" cy="2971800"/>
          </a:xfrm>
        </p:spPr>
      </p:pic>
      <p:sp>
        <p:nvSpPr>
          <p:cNvPr id="3" name="Date Placeholder 2">
            <a:extLst>
              <a:ext uri="{FF2B5EF4-FFF2-40B4-BE49-F238E27FC236}">
                <a16:creationId xmlns:a16="http://schemas.microsoft.com/office/drawing/2014/main" id="{59FA7646-BF7D-124A-8CA4-CCAE049152E0}"/>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E2079A8-7DFC-4D46-B2A6-31FF92A6BD6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5BD92D4-E86F-D94E-B281-856FC6A7E05C}"/>
              </a:ext>
            </a:extLst>
          </p:cNvPr>
          <p:cNvSpPr>
            <a:spLocks noGrp="1"/>
          </p:cNvSpPr>
          <p:nvPr>
            <p:ph type="sldNum" sz="quarter" idx="4"/>
          </p:nvPr>
        </p:nvSpPr>
        <p:spPr/>
        <p:txBody>
          <a:bodyPr/>
          <a:lstStyle/>
          <a:p>
            <a:fld id="{4FAB73BC-B049-4115-A692-8D63A059BFB8}" type="slidenum">
              <a:rPr lang="en-US" smtClean="0"/>
              <a:pPr/>
              <a:t>68</a:t>
            </a:fld>
            <a:endParaRPr lang="en-US" dirty="0"/>
          </a:p>
        </p:txBody>
      </p:sp>
      <p:sp>
        <p:nvSpPr>
          <p:cNvPr id="6" name="Title 5">
            <a:extLst>
              <a:ext uri="{FF2B5EF4-FFF2-40B4-BE49-F238E27FC236}">
                <a16:creationId xmlns:a16="http://schemas.microsoft.com/office/drawing/2014/main" id="{15315CE7-E744-5E40-A42C-1E999B499E16}"/>
              </a:ext>
            </a:extLst>
          </p:cNvPr>
          <p:cNvSpPr>
            <a:spLocks noGrp="1"/>
          </p:cNvSpPr>
          <p:nvPr>
            <p:ph type="title"/>
          </p:nvPr>
        </p:nvSpPr>
        <p:spPr/>
        <p:txBody>
          <a:bodyPr/>
          <a:lstStyle/>
          <a:p>
            <a:r>
              <a:rPr lang="en-US" dirty="0"/>
              <a:t>Lost Lepton Inclusive Low DM </a:t>
            </a:r>
          </a:p>
        </p:txBody>
      </p:sp>
      <p:pic>
        <p:nvPicPr>
          <p:cNvPr id="10" name="Picture 9">
            <a:extLst>
              <a:ext uri="{FF2B5EF4-FFF2-40B4-BE49-F238E27FC236}">
                <a16:creationId xmlns:a16="http://schemas.microsoft.com/office/drawing/2014/main" id="{24E37569-3605-4540-A86A-535F4BB8B1A9}"/>
              </a:ext>
            </a:extLst>
          </p:cNvPr>
          <p:cNvPicPr>
            <a:picLocks noChangeAspect="1"/>
          </p:cNvPicPr>
          <p:nvPr/>
        </p:nvPicPr>
        <p:blipFill>
          <a:blip r:embed="rId3"/>
          <a:stretch>
            <a:fillRect/>
          </a:stretch>
        </p:blipFill>
        <p:spPr>
          <a:xfrm rot="5400000">
            <a:off x="4171176" y="787870"/>
            <a:ext cx="2851251" cy="2971800"/>
          </a:xfrm>
          <a:prstGeom prst="rect">
            <a:avLst/>
          </a:prstGeom>
        </p:spPr>
      </p:pic>
      <p:pic>
        <p:nvPicPr>
          <p:cNvPr id="12" name="Picture 11">
            <a:extLst>
              <a:ext uri="{FF2B5EF4-FFF2-40B4-BE49-F238E27FC236}">
                <a16:creationId xmlns:a16="http://schemas.microsoft.com/office/drawing/2014/main" id="{BCCCE476-CC9D-7146-9551-795E7B225B0C}"/>
              </a:ext>
            </a:extLst>
          </p:cNvPr>
          <p:cNvPicPr>
            <a:picLocks noChangeAspect="1"/>
          </p:cNvPicPr>
          <p:nvPr/>
        </p:nvPicPr>
        <p:blipFill>
          <a:blip r:embed="rId4"/>
          <a:stretch>
            <a:fillRect/>
          </a:stretch>
        </p:blipFill>
        <p:spPr>
          <a:xfrm rot="5400000">
            <a:off x="4171174" y="3639123"/>
            <a:ext cx="2851251" cy="2971800"/>
          </a:xfrm>
          <a:prstGeom prst="rect">
            <a:avLst/>
          </a:prstGeom>
        </p:spPr>
      </p:pic>
      <p:pic>
        <p:nvPicPr>
          <p:cNvPr id="14" name="Picture 13">
            <a:extLst>
              <a:ext uri="{FF2B5EF4-FFF2-40B4-BE49-F238E27FC236}">
                <a16:creationId xmlns:a16="http://schemas.microsoft.com/office/drawing/2014/main" id="{5C402577-7E14-3E46-856E-CC863620FA73}"/>
              </a:ext>
            </a:extLst>
          </p:cNvPr>
          <p:cNvPicPr>
            <a:picLocks noChangeAspect="1"/>
          </p:cNvPicPr>
          <p:nvPr/>
        </p:nvPicPr>
        <p:blipFill>
          <a:blip r:embed="rId5"/>
          <a:stretch>
            <a:fillRect/>
          </a:stretch>
        </p:blipFill>
        <p:spPr>
          <a:xfrm rot="5400000">
            <a:off x="7968451" y="787870"/>
            <a:ext cx="2851251" cy="2971800"/>
          </a:xfrm>
          <a:prstGeom prst="rect">
            <a:avLst/>
          </a:prstGeom>
        </p:spPr>
      </p:pic>
      <p:pic>
        <p:nvPicPr>
          <p:cNvPr id="16" name="Picture 15">
            <a:extLst>
              <a:ext uri="{FF2B5EF4-FFF2-40B4-BE49-F238E27FC236}">
                <a16:creationId xmlns:a16="http://schemas.microsoft.com/office/drawing/2014/main" id="{DB087CDA-8289-334E-BE7B-51799B21AA70}"/>
              </a:ext>
            </a:extLst>
          </p:cNvPr>
          <p:cNvPicPr>
            <a:picLocks noChangeAspect="1"/>
          </p:cNvPicPr>
          <p:nvPr/>
        </p:nvPicPr>
        <p:blipFill>
          <a:blip r:embed="rId6"/>
          <a:stretch>
            <a:fillRect/>
          </a:stretch>
        </p:blipFill>
        <p:spPr>
          <a:xfrm rot="5400000">
            <a:off x="7968450" y="3639122"/>
            <a:ext cx="2851251" cy="2971800"/>
          </a:xfrm>
          <a:prstGeom prst="rect">
            <a:avLst/>
          </a:prstGeom>
        </p:spPr>
      </p:pic>
    </p:spTree>
    <p:extLst>
      <p:ext uri="{BB962C8B-B14F-4D97-AF65-F5344CB8AC3E}">
        <p14:creationId xmlns:p14="http://schemas.microsoft.com/office/powerpoint/2010/main" val="38737939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9FA7646-BF7D-124A-8CA4-CCAE049152E0}"/>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E2079A8-7DFC-4D46-B2A6-31FF92A6BD6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E5BD92D4-E86F-D94E-B281-856FC6A7E05C}"/>
              </a:ext>
            </a:extLst>
          </p:cNvPr>
          <p:cNvSpPr>
            <a:spLocks noGrp="1"/>
          </p:cNvSpPr>
          <p:nvPr>
            <p:ph type="sldNum" sz="quarter" idx="4"/>
          </p:nvPr>
        </p:nvSpPr>
        <p:spPr/>
        <p:txBody>
          <a:bodyPr/>
          <a:lstStyle/>
          <a:p>
            <a:fld id="{4FAB73BC-B049-4115-A692-8D63A059BFB8}" type="slidenum">
              <a:rPr lang="en-US" smtClean="0"/>
              <a:pPr/>
              <a:t>69</a:t>
            </a:fld>
            <a:endParaRPr lang="en-US" dirty="0"/>
          </a:p>
        </p:txBody>
      </p:sp>
      <p:sp>
        <p:nvSpPr>
          <p:cNvPr id="6" name="Title 5">
            <a:extLst>
              <a:ext uri="{FF2B5EF4-FFF2-40B4-BE49-F238E27FC236}">
                <a16:creationId xmlns:a16="http://schemas.microsoft.com/office/drawing/2014/main" id="{15315CE7-E744-5E40-A42C-1E999B499E16}"/>
              </a:ext>
            </a:extLst>
          </p:cNvPr>
          <p:cNvSpPr>
            <a:spLocks noGrp="1"/>
          </p:cNvSpPr>
          <p:nvPr>
            <p:ph type="title"/>
          </p:nvPr>
        </p:nvSpPr>
        <p:spPr/>
        <p:txBody>
          <a:bodyPr/>
          <a:lstStyle/>
          <a:p>
            <a:r>
              <a:rPr lang="en-US" dirty="0"/>
              <a:t>Lost Lepton Inclusive High DM </a:t>
            </a:r>
          </a:p>
        </p:txBody>
      </p:sp>
      <p:pic>
        <p:nvPicPr>
          <p:cNvPr id="11" name="Picture 10">
            <a:extLst>
              <a:ext uri="{FF2B5EF4-FFF2-40B4-BE49-F238E27FC236}">
                <a16:creationId xmlns:a16="http://schemas.microsoft.com/office/drawing/2014/main" id="{8244848E-36A3-5D45-823E-E17CBD7A4E2C}"/>
              </a:ext>
            </a:extLst>
          </p:cNvPr>
          <p:cNvPicPr>
            <a:picLocks noChangeAspect="1"/>
          </p:cNvPicPr>
          <p:nvPr/>
        </p:nvPicPr>
        <p:blipFill>
          <a:blip r:embed="rId2"/>
          <a:stretch>
            <a:fillRect/>
          </a:stretch>
        </p:blipFill>
        <p:spPr>
          <a:xfrm rot="5400000">
            <a:off x="725551" y="1943100"/>
            <a:ext cx="2851251" cy="2971800"/>
          </a:xfrm>
          <a:prstGeom prst="rect">
            <a:avLst/>
          </a:prstGeom>
        </p:spPr>
      </p:pic>
      <p:pic>
        <p:nvPicPr>
          <p:cNvPr id="15" name="Picture 14">
            <a:extLst>
              <a:ext uri="{FF2B5EF4-FFF2-40B4-BE49-F238E27FC236}">
                <a16:creationId xmlns:a16="http://schemas.microsoft.com/office/drawing/2014/main" id="{FD2BC8E3-EDD9-5C42-AB66-F99B294381AC}"/>
              </a:ext>
            </a:extLst>
          </p:cNvPr>
          <p:cNvPicPr>
            <a:picLocks noChangeAspect="1"/>
          </p:cNvPicPr>
          <p:nvPr/>
        </p:nvPicPr>
        <p:blipFill>
          <a:blip r:embed="rId3"/>
          <a:stretch>
            <a:fillRect/>
          </a:stretch>
        </p:blipFill>
        <p:spPr>
          <a:xfrm rot="5400000">
            <a:off x="4171176" y="787870"/>
            <a:ext cx="2851251" cy="2971800"/>
          </a:xfrm>
          <a:prstGeom prst="rect">
            <a:avLst/>
          </a:prstGeom>
        </p:spPr>
      </p:pic>
      <p:pic>
        <p:nvPicPr>
          <p:cNvPr id="18" name="Picture 17">
            <a:extLst>
              <a:ext uri="{FF2B5EF4-FFF2-40B4-BE49-F238E27FC236}">
                <a16:creationId xmlns:a16="http://schemas.microsoft.com/office/drawing/2014/main" id="{3807CC63-4017-BA4C-B54D-397449ED4FFE}"/>
              </a:ext>
            </a:extLst>
          </p:cNvPr>
          <p:cNvPicPr>
            <a:picLocks noChangeAspect="1"/>
          </p:cNvPicPr>
          <p:nvPr/>
        </p:nvPicPr>
        <p:blipFill>
          <a:blip r:embed="rId4"/>
          <a:stretch>
            <a:fillRect/>
          </a:stretch>
        </p:blipFill>
        <p:spPr>
          <a:xfrm rot="5400000">
            <a:off x="4171175" y="3639122"/>
            <a:ext cx="2851251" cy="2971800"/>
          </a:xfrm>
          <a:prstGeom prst="rect">
            <a:avLst/>
          </a:prstGeom>
        </p:spPr>
      </p:pic>
      <p:pic>
        <p:nvPicPr>
          <p:cNvPr id="20" name="Picture 19">
            <a:extLst>
              <a:ext uri="{FF2B5EF4-FFF2-40B4-BE49-F238E27FC236}">
                <a16:creationId xmlns:a16="http://schemas.microsoft.com/office/drawing/2014/main" id="{DC6363F3-6864-0945-BA36-FC8437F95AC8}"/>
              </a:ext>
            </a:extLst>
          </p:cNvPr>
          <p:cNvPicPr>
            <a:picLocks noChangeAspect="1"/>
          </p:cNvPicPr>
          <p:nvPr/>
        </p:nvPicPr>
        <p:blipFill>
          <a:blip r:embed="rId5"/>
          <a:stretch>
            <a:fillRect/>
          </a:stretch>
        </p:blipFill>
        <p:spPr>
          <a:xfrm rot="5400000">
            <a:off x="7968451" y="787869"/>
            <a:ext cx="2851251" cy="2971800"/>
          </a:xfrm>
          <a:prstGeom prst="rect">
            <a:avLst/>
          </a:prstGeom>
        </p:spPr>
      </p:pic>
      <p:pic>
        <p:nvPicPr>
          <p:cNvPr id="22" name="Picture 21">
            <a:extLst>
              <a:ext uri="{FF2B5EF4-FFF2-40B4-BE49-F238E27FC236}">
                <a16:creationId xmlns:a16="http://schemas.microsoft.com/office/drawing/2014/main" id="{DD5BD625-2538-594A-A2A3-F974845B85F9}"/>
              </a:ext>
            </a:extLst>
          </p:cNvPr>
          <p:cNvPicPr>
            <a:picLocks noChangeAspect="1"/>
          </p:cNvPicPr>
          <p:nvPr/>
        </p:nvPicPr>
        <p:blipFill>
          <a:blip r:embed="rId6"/>
          <a:stretch>
            <a:fillRect/>
          </a:stretch>
        </p:blipFill>
        <p:spPr>
          <a:xfrm rot="5400000">
            <a:off x="7968451" y="3639123"/>
            <a:ext cx="2851251" cy="2971800"/>
          </a:xfrm>
          <a:prstGeom prst="rect">
            <a:avLst/>
          </a:prstGeom>
        </p:spPr>
      </p:pic>
    </p:spTree>
    <p:extLst>
      <p:ext uri="{BB962C8B-B14F-4D97-AF65-F5344CB8AC3E}">
        <p14:creationId xmlns:p14="http://schemas.microsoft.com/office/powerpoint/2010/main" val="26736525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F13F4-9AF5-2340-B2E8-234361F279FC}"/>
              </a:ext>
            </a:extLst>
          </p:cNvPr>
          <p:cNvSpPr>
            <a:spLocks noGrp="1"/>
          </p:cNvSpPr>
          <p:nvPr>
            <p:ph idx="1"/>
          </p:nvPr>
        </p:nvSpPr>
        <p:spPr>
          <a:xfrm>
            <a:off x="348343" y="1229480"/>
            <a:ext cx="5636631" cy="5235995"/>
          </a:xfrm>
        </p:spPr>
        <p:txBody>
          <a:bodyPr/>
          <a:lstStyle/>
          <a:p>
            <a:r>
              <a:rPr lang="en-US" dirty="0"/>
              <a:t>What is Supersymmetry?</a:t>
            </a:r>
          </a:p>
          <a:p>
            <a:pPr lvl="1"/>
            <a:r>
              <a:rPr lang="en-US" dirty="0"/>
              <a:t>Fermion-bosonic partnership</a:t>
            </a:r>
          </a:p>
          <a:p>
            <a:pPr lvl="2"/>
            <a:r>
              <a:rPr lang="en-US" dirty="0"/>
              <a:t>For every fermion there is a boson partner, and vice-versa</a:t>
            </a:r>
          </a:p>
          <a:p>
            <a:pPr lvl="2"/>
            <a:r>
              <a:rPr lang="en-US" dirty="0"/>
              <a:t>Exact same quantum numbers except spin</a:t>
            </a:r>
          </a:p>
          <a:p>
            <a:pPr lvl="2"/>
            <a:r>
              <a:rPr lang="en-US" dirty="0"/>
              <a:t>Naming:</a:t>
            </a:r>
          </a:p>
          <a:p>
            <a:pPr lvl="3"/>
            <a:r>
              <a:rPr lang="en-US" dirty="0"/>
              <a:t>“s” in front of name, meaning scalar partner</a:t>
            </a:r>
          </a:p>
          <a:p>
            <a:pPr lvl="3"/>
            <a:r>
              <a:rPr lang="en-US" dirty="0"/>
              <a:t>“</a:t>
            </a:r>
            <a:r>
              <a:rPr lang="en-US" dirty="0" err="1"/>
              <a:t>ino</a:t>
            </a:r>
            <a:r>
              <a:rPr lang="en-US" dirty="0"/>
              <a:t>” at end of name, meaning fermionic partner</a:t>
            </a:r>
          </a:p>
          <a:p>
            <a:pPr lvl="1"/>
            <a:r>
              <a:rPr lang="en-US" dirty="0"/>
              <a:t>Where are all of these particles?</a:t>
            </a:r>
          </a:p>
          <a:p>
            <a:pPr lvl="2"/>
            <a:r>
              <a:rPr lang="en-US" dirty="0"/>
              <a:t>Supersymmetry must be broken!</a:t>
            </a:r>
          </a:p>
          <a:p>
            <a:pPr lvl="1"/>
            <a:r>
              <a:rPr lang="en-US" dirty="0"/>
              <a:t>How does this solve the previous questions?</a:t>
            </a:r>
          </a:p>
          <a:p>
            <a:pPr lvl="1"/>
            <a:r>
              <a:rPr lang="en-US" dirty="0"/>
              <a:t>What should we search for?</a:t>
            </a:r>
          </a:p>
        </p:txBody>
      </p:sp>
      <p:sp>
        <p:nvSpPr>
          <p:cNvPr id="3" name="Date Placeholder 2">
            <a:extLst>
              <a:ext uri="{FF2B5EF4-FFF2-40B4-BE49-F238E27FC236}">
                <a16:creationId xmlns:a16="http://schemas.microsoft.com/office/drawing/2014/main" id="{E562BBC7-6686-834E-99AD-BBF7665D75E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846DAB08-E93E-1143-9B17-699F9756435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EA9FE6F-9A05-214F-BC24-14E60C73B3C9}"/>
              </a:ext>
            </a:extLst>
          </p:cNvPr>
          <p:cNvSpPr>
            <a:spLocks noGrp="1"/>
          </p:cNvSpPr>
          <p:nvPr>
            <p:ph type="sldNum" sz="quarter" idx="4"/>
          </p:nvPr>
        </p:nvSpPr>
        <p:spPr/>
        <p:txBody>
          <a:bodyPr/>
          <a:lstStyle/>
          <a:p>
            <a:fld id="{4FAB73BC-B049-4115-A692-8D63A059BFB8}" type="slidenum">
              <a:rPr lang="en-US" smtClean="0"/>
              <a:pPr/>
              <a:t>7</a:t>
            </a:fld>
            <a:endParaRPr lang="en-US" dirty="0"/>
          </a:p>
        </p:txBody>
      </p:sp>
      <p:sp>
        <p:nvSpPr>
          <p:cNvPr id="6" name="Title 5">
            <a:extLst>
              <a:ext uri="{FF2B5EF4-FFF2-40B4-BE49-F238E27FC236}">
                <a16:creationId xmlns:a16="http://schemas.microsoft.com/office/drawing/2014/main" id="{380FB36D-CC5F-BA45-B4C2-33CE6E3D7950}"/>
              </a:ext>
            </a:extLst>
          </p:cNvPr>
          <p:cNvSpPr>
            <a:spLocks noGrp="1"/>
          </p:cNvSpPr>
          <p:nvPr>
            <p:ph type="title"/>
          </p:nvPr>
        </p:nvSpPr>
        <p:spPr/>
        <p:txBody>
          <a:bodyPr/>
          <a:lstStyle/>
          <a:p>
            <a:r>
              <a:rPr lang="en-US" dirty="0"/>
              <a:t>What does Supersymmetry potentially solve?</a:t>
            </a:r>
          </a:p>
        </p:txBody>
      </p:sp>
      <p:pic>
        <p:nvPicPr>
          <p:cNvPr id="8" name="Picture 7">
            <a:extLst>
              <a:ext uri="{FF2B5EF4-FFF2-40B4-BE49-F238E27FC236}">
                <a16:creationId xmlns:a16="http://schemas.microsoft.com/office/drawing/2014/main" id="{D9451DAF-6826-C74C-A26E-D5534C2F2C44}"/>
              </a:ext>
            </a:extLst>
          </p:cNvPr>
          <p:cNvPicPr>
            <a:picLocks noChangeAspect="1"/>
          </p:cNvPicPr>
          <p:nvPr/>
        </p:nvPicPr>
        <p:blipFill>
          <a:blip r:embed="rId3"/>
          <a:stretch>
            <a:fillRect/>
          </a:stretch>
        </p:blipFill>
        <p:spPr>
          <a:xfrm>
            <a:off x="5984974" y="1728547"/>
            <a:ext cx="6207026" cy="3792105"/>
          </a:xfrm>
          <a:prstGeom prst="rect">
            <a:avLst/>
          </a:prstGeom>
        </p:spPr>
      </p:pic>
    </p:spTree>
    <p:extLst>
      <p:ext uri="{BB962C8B-B14F-4D97-AF65-F5344CB8AC3E}">
        <p14:creationId xmlns:p14="http://schemas.microsoft.com/office/powerpoint/2010/main" val="2829676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8A6CC0C-351C-9C4A-81C3-467FCEDD0CD7}"/>
              </a:ext>
            </a:extLst>
          </p:cNvPr>
          <p:cNvPicPr>
            <a:picLocks noGrp="1" noChangeAspect="1"/>
          </p:cNvPicPr>
          <p:nvPr>
            <p:ph idx="1"/>
          </p:nvPr>
        </p:nvPicPr>
        <p:blipFill>
          <a:blip r:embed="rId2"/>
          <a:stretch>
            <a:fillRect/>
          </a:stretch>
        </p:blipFill>
        <p:spPr>
          <a:xfrm rot="5400000">
            <a:off x="687238" y="1056357"/>
            <a:ext cx="3686349" cy="3842206"/>
          </a:xfrm>
        </p:spPr>
      </p:pic>
      <p:sp>
        <p:nvSpPr>
          <p:cNvPr id="3" name="Date Placeholder 2">
            <a:extLst>
              <a:ext uri="{FF2B5EF4-FFF2-40B4-BE49-F238E27FC236}">
                <a16:creationId xmlns:a16="http://schemas.microsoft.com/office/drawing/2014/main" id="{A5D173B4-A797-314A-A97D-D81C0012F5A4}"/>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DDD5DD67-5A80-F841-8644-EF98507614DE}"/>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EA6D4D7-6713-A648-8E82-61FCFDDF30D4}"/>
              </a:ext>
            </a:extLst>
          </p:cNvPr>
          <p:cNvSpPr>
            <a:spLocks noGrp="1"/>
          </p:cNvSpPr>
          <p:nvPr>
            <p:ph type="sldNum" sz="quarter" idx="4"/>
          </p:nvPr>
        </p:nvSpPr>
        <p:spPr/>
        <p:txBody>
          <a:bodyPr/>
          <a:lstStyle/>
          <a:p>
            <a:fld id="{4FAB73BC-B049-4115-A692-8D63A059BFB8}" type="slidenum">
              <a:rPr lang="en-US" smtClean="0"/>
              <a:pPr/>
              <a:t>70</a:t>
            </a:fld>
            <a:endParaRPr lang="en-US" dirty="0"/>
          </a:p>
        </p:txBody>
      </p:sp>
      <p:sp>
        <p:nvSpPr>
          <p:cNvPr id="6" name="Title 5">
            <a:extLst>
              <a:ext uri="{FF2B5EF4-FFF2-40B4-BE49-F238E27FC236}">
                <a16:creationId xmlns:a16="http://schemas.microsoft.com/office/drawing/2014/main" id="{33DF15D1-C89C-734D-B987-A2EA69F01300}"/>
              </a:ext>
            </a:extLst>
          </p:cNvPr>
          <p:cNvSpPr>
            <a:spLocks noGrp="1"/>
          </p:cNvSpPr>
          <p:nvPr>
            <p:ph type="title"/>
          </p:nvPr>
        </p:nvSpPr>
        <p:spPr/>
        <p:txBody>
          <a:bodyPr/>
          <a:lstStyle/>
          <a:p>
            <a:r>
              <a:rPr lang="en-US" dirty="0"/>
              <a:t>Example LL Prediction</a:t>
            </a:r>
          </a:p>
        </p:txBody>
      </p:sp>
      <p:pic>
        <p:nvPicPr>
          <p:cNvPr id="10" name="Picture 9">
            <a:extLst>
              <a:ext uri="{FF2B5EF4-FFF2-40B4-BE49-F238E27FC236}">
                <a16:creationId xmlns:a16="http://schemas.microsoft.com/office/drawing/2014/main" id="{406E3E90-99DA-FB4B-BCC8-5D1472AD6958}"/>
              </a:ext>
            </a:extLst>
          </p:cNvPr>
          <p:cNvPicPr>
            <a:picLocks noChangeAspect="1"/>
          </p:cNvPicPr>
          <p:nvPr/>
        </p:nvPicPr>
        <p:blipFill>
          <a:blip r:embed="rId3"/>
          <a:stretch>
            <a:fillRect/>
          </a:stretch>
        </p:blipFill>
        <p:spPr>
          <a:xfrm rot="5400000">
            <a:off x="7115696" y="1056354"/>
            <a:ext cx="3686352" cy="3842209"/>
          </a:xfrm>
          <a:prstGeom prst="rect">
            <a:avLst/>
          </a:prstGeom>
        </p:spPr>
      </p:pic>
      <p:pic>
        <p:nvPicPr>
          <p:cNvPr id="12" name="Picture 11">
            <a:extLst>
              <a:ext uri="{FF2B5EF4-FFF2-40B4-BE49-F238E27FC236}">
                <a16:creationId xmlns:a16="http://schemas.microsoft.com/office/drawing/2014/main" id="{DA5B7A4B-F23F-F64B-89D1-48B5F7320D93}"/>
              </a:ext>
            </a:extLst>
          </p:cNvPr>
          <p:cNvPicPr>
            <a:picLocks noChangeAspect="1"/>
          </p:cNvPicPr>
          <p:nvPr/>
        </p:nvPicPr>
        <p:blipFill>
          <a:blip r:embed="rId4"/>
          <a:stretch>
            <a:fillRect/>
          </a:stretch>
        </p:blipFill>
        <p:spPr>
          <a:xfrm>
            <a:off x="209086" y="5258706"/>
            <a:ext cx="5610291" cy="776394"/>
          </a:xfrm>
          <a:prstGeom prst="rect">
            <a:avLst/>
          </a:prstGeom>
        </p:spPr>
      </p:pic>
      <p:pic>
        <p:nvPicPr>
          <p:cNvPr id="14" name="Picture 13">
            <a:extLst>
              <a:ext uri="{FF2B5EF4-FFF2-40B4-BE49-F238E27FC236}">
                <a16:creationId xmlns:a16="http://schemas.microsoft.com/office/drawing/2014/main" id="{0A521F9C-26E2-6E4F-AD3F-C4E4A60FBE99}"/>
              </a:ext>
            </a:extLst>
          </p:cNvPr>
          <p:cNvPicPr>
            <a:picLocks noChangeAspect="1"/>
          </p:cNvPicPr>
          <p:nvPr/>
        </p:nvPicPr>
        <p:blipFill>
          <a:blip r:embed="rId5"/>
          <a:stretch>
            <a:fillRect/>
          </a:stretch>
        </p:blipFill>
        <p:spPr>
          <a:xfrm>
            <a:off x="209086" y="5075826"/>
            <a:ext cx="5635405" cy="182880"/>
          </a:xfrm>
          <a:prstGeom prst="rect">
            <a:avLst/>
          </a:prstGeom>
        </p:spPr>
      </p:pic>
      <p:pic>
        <p:nvPicPr>
          <p:cNvPr id="16" name="Picture 15">
            <a:extLst>
              <a:ext uri="{FF2B5EF4-FFF2-40B4-BE49-F238E27FC236}">
                <a16:creationId xmlns:a16="http://schemas.microsoft.com/office/drawing/2014/main" id="{FE165CE8-CF84-394B-B80B-192310911CBE}"/>
              </a:ext>
            </a:extLst>
          </p:cNvPr>
          <p:cNvPicPr>
            <a:picLocks noChangeAspect="1"/>
          </p:cNvPicPr>
          <p:nvPr/>
        </p:nvPicPr>
        <p:blipFill>
          <a:blip r:embed="rId6"/>
          <a:stretch>
            <a:fillRect/>
          </a:stretch>
        </p:blipFill>
        <p:spPr>
          <a:xfrm>
            <a:off x="6095999" y="5075530"/>
            <a:ext cx="5105405" cy="959570"/>
          </a:xfrm>
          <a:prstGeom prst="rect">
            <a:avLst/>
          </a:prstGeom>
        </p:spPr>
      </p:pic>
    </p:spTree>
    <p:extLst>
      <p:ext uri="{BB962C8B-B14F-4D97-AF65-F5344CB8AC3E}">
        <p14:creationId xmlns:p14="http://schemas.microsoft.com/office/powerpoint/2010/main" val="29847959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E729156-9215-644A-AE87-C265D2FB54A7}"/>
                  </a:ext>
                </a:extLst>
              </p:cNvPr>
              <p:cNvSpPr>
                <a:spLocks noGrp="1"/>
              </p:cNvSpPr>
              <p:nvPr>
                <p:ph idx="1"/>
              </p:nvPr>
            </p:nvSpPr>
            <p:spPr/>
            <p:txBody>
              <a:bodyPr/>
              <a:lstStyle/>
              <a:p>
                <a:r>
                  <a:rPr lang="en-US" dirty="0"/>
                  <a:t>Events with jets and a Z decaying to two neutrinos</a:t>
                </a:r>
              </a:p>
              <a:p>
                <a:pPr lvl="1"/>
                <a:r>
                  <a:rPr lang="en-US" dirty="0"/>
                  <a:t>Large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𝑇</m:t>
                        </m:r>
                      </m:sub>
                    </m:sSub>
                  </m:oMath>
                </a14:m>
                <a:r>
                  <a:rPr lang="en-US" dirty="0"/>
                  <a:t> and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𝑝</m:t>
                        </m:r>
                      </m:e>
                      <m:sub>
                        <m:r>
                          <a:rPr lang="en-US" b="0" i="1" smtClean="0">
                            <a:latin typeface="Cambria Math" panose="02040503050406030204" pitchFamily="18" charset="0"/>
                          </a:rPr>
                          <m:t>𝑇</m:t>
                        </m:r>
                      </m:sub>
                      <m:sup>
                        <m:r>
                          <a:rPr lang="en-US" b="0" i="1" smtClean="0">
                            <a:latin typeface="Cambria Math" panose="02040503050406030204" pitchFamily="18" charset="0"/>
                          </a:rPr>
                          <m:t>𝑚𝑖𝑠𝑠</m:t>
                        </m:r>
                      </m:sup>
                    </m:sSubSup>
                  </m:oMath>
                </a14:m>
                <a:r>
                  <a:rPr lang="en-US" dirty="0"/>
                  <a:t>, similar to signal</a:t>
                </a:r>
              </a:p>
              <a:p>
                <a:pPr lvl="1"/>
                <a:r>
                  <a:rPr lang="en-US" dirty="0"/>
                  <a:t>Control Region</a:t>
                </a:r>
              </a:p>
              <a:p>
                <a:pPr lvl="2"/>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𝑙𝑙</m:t>
                    </m:r>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jets</m:t>
                    </m:r>
                    <m:r>
                      <m:rPr>
                        <m:nor/>
                      </m:rPr>
                      <a:rPr lang="en-US" b="0" i="0"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𝑍</m:t>
                        </m:r>
                      </m:sub>
                    </m:sSub>
                  </m:oMath>
                </a14:m>
                <a:r>
                  <a:rPr lang="en-US" dirty="0"/>
                  <a:t>(Z Normalization factor)</a:t>
                </a:r>
              </a:p>
              <a:p>
                <a:pPr lvl="3"/>
                <a:r>
                  <a:rPr lang="en-US" dirty="0"/>
                  <a:t>Use in low mass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𝑏</m:t>
                        </m:r>
                      </m:sub>
                    </m:sSub>
                    <m:r>
                      <a:rPr lang="en-US" b="0" i="1" smtClean="0">
                        <a:latin typeface="Cambria Math" panose="02040503050406030204" pitchFamily="18" charset="0"/>
                      </a:rPr>
                      <m:t> </m:t>
                    </m:r>
                    <m:r>
                      <m:rPr>
                        <m:nor/>
                      </m:rPr>
                      <a:rPr lang="en-US" b="0" i="0" smtClean="0">
                        <a:latin typeface="Cambria Math" panose="02040503050406030204" pitchFamily="18" charset="0"/>
                      </a:rPr>
                      <m:t>and</m:t>
                    </m:r>
                    <m:r>
                      <m:rPr>
                        <m:nor/>
                      </m:rP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𝑆𝑉</m:t>
                        </m:r>
                      </m:sub>
                    </m:sSub>
                  </m:oMath>
                </a14:m>
                <a:r>
                  <a:rPr lang="en-US" dirty="0"/>
                  <a:t> </a:t>
                </a:r>
              </a:p>
              <a:p>
                <a:pPr lvl="3"/>
                <a:r>
                  <a:rPr lang="en-US" dirty="0"/>
                  <a:t>Calculate </a:t>
                </a:r>
                <a14:m>
                  <m:oMath xmlns:m="http://schemas.openxmlformats.org/officeDocument/2006/math">
                    <m:r>
                      <a:rPr lang="en-US" b="0" i="1" smtClean="0">
                        <a:latin typeface="Cambria Math" panose="02040503050406030204" pitchFamily="18" charset="0"/>
                      </a:rPr>
                      <m:t>𝑡</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𝑡</m:t>
                        </m:r>
                      </m:e>
                    </m:acc>
                  </m:oMath>
                </a14:m>
                <a:r>
                  <a:rPr lang="en-US" dirty="0"/>
                  <a:t> normalization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𝑡</m:t>
                        </m:r>
                      </m:sub>
                    </m:sSub>
                  </m:oMath>
                </a14:m>
                <a:endParaRPr lang="en-US" dirty="0"/>
              </a:p>
              <a:p>
                <a:pPr lvl="2"/>
                <a:r>
                  <a:rPr lang="en-US" dirty="0"/>
                  <a:t>Photon + jets: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𝛾</m:t>
                        </m:r>
                      </m:sub>
                    </m:sSub>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a14:m>
                <a:r>
                  <a:rPr lang="en-US" dirty="0"/>
                  <a:t> shape weight)</a:t>
                </a:r>
              </a:p>
              <a:p>
                <a:pPr lvl="3"/>
                <a:r>
                  <a:rPr lang="en-US" dirty="0"/>
                  <a:t>Use in low mass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𝑏</m:t>
                        </m:r>
                      </m:sub>
                    </m:sSub>
                    <m:r>
                      <a:rPr lang="en-US" i="1">
                        <a:latin typeface="Cambria Math" panose="02040503050406030204" pitchFamily="18" charset="0"/>
                      </a:rPr>
                      <m:t> </m:t>
                    </m:r>
                    <m:r>
                      <m:rPr>
                        <m:nor/>
                      </m:rPr>
                      <a:rPr lang="en-US">
                        <a:latin typeface="Cambria Math" panose="02040503050406030204" pitchFamily="18" charset="0"/>
                      </a:rPr>
                      <m:t>and</m:t>
                    </m:r>
                    <m:r>
                      <m:rPr>
                        <m:nor/>
                      </m:rPr>
                      <a:rPr lang="en-US">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𝑁</m:t>
                        </m:r>
                      </m:e>
                      <m:sub>
                        <m:r>
                          <a:rPr lang="en-US" b="0" i="1" smtClean="0">
                            <a:latin typeface="Cambria Math" panose="02040503050406030204" pitchFamily="18" charset="0"/>
                          </a:rPr>
                          <m:t>𝑗</m:t>
                        </m:r>
                      </m:sub>
                    </m:sSub>
                  </m:oMath>
                </a14:m>
                <a:endParaRPr lang="en-US" dirty="0"/>
              </a:p>
              <a:p>
                <a:pPr lvl="1"/>
                <a:r>
                  <a:rPr lang="en-US" dirty="0"/>
                  <a:t>Reconstructed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 </m:t>
                    </m:r>
                    <m:r>
                      <m:rPr>
                        <m:nor/>
                      </m:rPr>
                      <a:rPr lang="en-US" b="0" i="0" smtClean="0">
                        <a:latin typeface="Cambria Math" panose="02040503050406030204" pitchFamily="18" charset="0"/>
                      </a:rPr>
                      <m:t>or</m:t>
                    </m:r>
                    <m:r>
                      <m:rPr>
                        <m:nor/>
                      </m:rPr>
                      <a:rPr lang="en-US" b="0" i="0" smtClean="0">
                        <a:latin typeface="Cambria Math" panose="02040503050406030204" pitchFamily="18" charset="0"/>
                      </a:rPr>
                      <m:t> </m:t>
                    </m:r>
                    <m:r>
                      <a:rPr lang="en-US" b="0" i="1" smtClean="0">
                        <a:latin typeface="Cambria Math" panose="02040503050406030204" pitchFamily="18" charset="0"/>
                      </a:rPr>
                      <m:t>𝛾</m:t>
                    </m:r>
                  </m:oMath>
                </a14:m>
                <a:r>
                  <a:rPr lang="en-US" dirty="0"/>
                  <a:t> is added to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𝑇</m:t>
                        </m:r>
                      </m:sub>
                      <m:sup>
                        <m:r>
                          <a:rPr lang="en-US" i="1">
                            <a:latin typeface="Cambria Math" panose="02040503050406030204" pitchFamily="18" charset="0"/>
                          </a:rPr>
                          <m:t>𝑚𝑖𝑠𝑠</m:t>
                        </m:r>
                      </m:sup>
                    </m:sSubSup>
                  </m:oMath>
                </a14:m>
                <a:r>
                  <a:rPr lang="en-US" dirty="0"/>
                  <a:t> for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𝜈</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𝜈</m:t>
                        </m:r>
                      </m:e>
                    </m:acc>
                  </m:oMath>
                </a14:m>
                <a:endParaRPr lang="en-US" dirty="0"/>
              </a:p>
            </p:txBody>
          </p:sp>
        </mc:Choice>
        <mc:Fallback xmlns="">
          <p:sp>
            <p:nvSpPr>
              <p:cNvPr id="2" name="Content Placeholder 1">
                <a:extLst>
                  <a:ext uri="{FF2B5EF4-FFF2-40B4-BE49-F238E27FC236}">
                    <a16:creationId xmlns:a16="http://schemas.microsoft.com/office/drawing/2014/main" id="{5E729156-9215-644A-AE87-C265D2FB54A7}"/>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B3C03D84-F81A-9E4B-9B03-41280EB87882}"/>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2CBC25F2-C96A-CC4B-BDD3-CAA4F996B75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96CF8EDF-EE1B-764F-B526-EB8370377C85}"/>
              </a:ext>
            </a:extLst>
          </p:cNvPr>
          <p:cNvSpPr>
            <a:spLocks noGrp="1"/>
          </p:cNvSpPr>
          <p:nvPr>
            <p:ph type="sldNum" sz="quarter" idx="4"/>
          </p:nvPr>
        </p:nvSpPr>
        <p:spPr/>
        <p:txBody>
          <a:bodyPr/>
          <a:lstStyle/>
          <a:p>
            <a:fld id="{4FAB73BC-B049-4115-A692-8D63A059BFB8}" type="slidenum">
              <a:rPr lang="en-US" smtClean="0"/>
              <a:pPr/>
              <a:t>71</a:t>
            </a:fld>
            <a:endParaRPr lang="en-US" dirty="0"/>
          </a:p>
        </p:txBody>
      </p:sp>
      <p:sp>
        <p:nvSpPr>
          <p:cNvPr id="6" name="Title 5">
            <a:extLst>
              <a:ext uri="{FF2B5EF4-FFF2-40B4-BE49-F238E27FC236}">
                <a16:creationId xmlns:a16="http://schemas.microsoft.com/office/drawing/2014/main" id="{672E7B97-235D-BF43-989E-60011CE2B54C}"/>
              </a:ext>
            </a:extLst>
          </p:cNvPr>
          <p:cNvSpPr>
            <a:spLocks noGrp="1"/>
          </p:cNvSpPr>
          <p:nvPr>
            <p:ph type="title"/>
          </p:nvPr>
        </p:nvSpPr>
        <p:spPr/>
        <p:txBody>
          <a:bodyPr/>
          <a:lstStyle/>
          <a:p>
            <a:r>
              <a:rPr lang="en-US" dirty="0"/>
              <a:t>Z to Invisible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9326D6E-F561-B04C-AC94-8852E21FC485}"/>
                  </a:ext>
                </a:extLst>
              </p:cNvPr>
              <p:cNvSpPr txBox="1"/>
              <p:nvPr/>
            </p:nvSpPr>
            <p:spPr>
              <a:xfrm>
                <a:off x="7339945" y="2311400"/>
                <a:ext cx="4584653" cy="67249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US" sz="3200" b="0" i="1" smtClean="0">
                              <a:latin typeface="Cambria Math" panose="02040503050406030204" pitchFamily="18" charset="0"/>
                            </a:rPr>
                            <m:t>𝑁</m:t>
                          </m:r>
                        </m:e>
                        <m:sub>
                          <m:r>
                            <a:rPr lang="en-US" sz="3200" b="0" i="1" smtClean="0">
                              <a:latin typeface="Cambria Math" panose="02040503050406030204" pitchFamily="18" charset="0"/>
                            </a:rPr>
                            <m:t>𝑝𝑟𝑒𝑑</m:t>
                          </m:r>
                        </m:sub>
                        <m:sup>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𝜈</m:t>
                          </m:r>
                          <m:acc>
                            <m:accPr>
                              <m:chr m:val="̅"/>
                              <m:ctrlPr>
                                <a:rPr lang="en-US" sz="3200" b="0" i="1" smtClean="0">
                                  <a:latin typeface="Cambria Math" panose="02040503050406030204" pitchFamily="18" charset="0"/>
                                  <a:ea typeface="Cambria Math" panose="02040503050406030204" pitchFamily="18" charset="0"/>
                                </a:rPr>
                              </m:ctrlPr>
                            </m:accPr>
                            <m:e>
                              <m:r>
                                <a:rPr lang="en-US" sz="3200" b="0" i="1" smtClean="0">
                                  <a:latin typeface="Cambria Math" panose="02040503050406030204" pitchFamily="18" charset="0"/>
                                  <a:ea typeface="Cambria Math" panose="02040503050406030204" pitchFamily="18" charset="0"/>
                                </a:rPr>
                                <m:t>𝜈</m:t>
                              </m:r>
                            </m:e>
                          </m:acc>
                        </m:sup>
                      </m:sSubSup>
                      <m:r>
                        <a:rPr lang="en-US" sz="3200" b="0" i="1" smtClean="0">
                          <a:latin typeface="Cambria Math" panose="02040503050406030204" pitchFamily="18" charset="0"/>
                        </a:rPr>
                        <m:t>=</m:t>
                      </m:r>
                      <m:sSubSup>
                        <m:sSubSupPr>
                          <m:ctrlPr>
                            <a:rPr lang="en-US" sz="3200" i="1">
                              <a:latin typeface="Cambria Math" panose="02040503050406030204" pitchFamily="18" charset="0"/>
                              <a:ea typeface="Cambria Math" panose="02040503050406030204" pitchFamily="18" charset="0"/>
                            </a:rPr>
                          </m:ctrlPr>
                        </m:sSubSupPr>
                        <m:e>
                          <m:r>
                            <a:rPr lang="en-US" sz="3200" i="1">
                              <a:latin typeface="Cambria Math" panose="02040503050406030204" pitchFamily="18" charset="0"/>
                              <a:ea typeface="Cambria Math" panose="02040503050406030204" pitchFamily="18" charset="0"/>
                            </a:rPr>
                            <m:t>𝑁</m:t>
                          </m:r>
                        </m:e>
                        <m:sub>
                          <m:r>
                            <a:rPr lang="en-US" sz="3200" i="1">
                              <a:latin typeface="Cambria Math" panose="02040503050406030204" pitchFamily="18" charset="0"/>
                              <a:ea typeface="Cambria Math" panose="02040503050406030204" pitchFamily="18" charset="0"/>
                            </a:rPr>
                            <m:t>𝑀𝐶</m:t>
                          </m:r>
                        </m:sub>
                        <m:sup>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𝜈</m:t>
                          </m:r>
                          <m:acc>
                            <m:accPr>
                              <m:chr m:val="̅"/>
                              <m:ctrlPr>
                                <a:rPr lang="en-US" sz="3200" i="1">
                                  <a:latin typeface="Cambria Math" panose="02040503050406030204" pitchFamily="18" charset="0"/>
                                  <a:ea typeface="Cambria Math" panose="02040503050406030204" pitchFamily="18" charset="0"/>
                                </a:rPr>
                              </m:ctrlPr>
                            </m:accPr>
                            <m:e>
                              <m:r>
                                <a:rPr lang="en-US" sz="3200" i="1">
                                  <a:latin typeface="Cambria Math" panose="02040503050406030204" pitchFamily="18" charset="0"/>
                                  <a:ea typeface="Cambria Math" panose="02040503050406030204" pitchFamily="18" charset="0"/>
                                </a:rPr>
                                <m:t>𝜈</m:t>
                              </m:r>
                            </m:e>
                          </m:acc>
                        </m:sup>
                      </m:sSubSup>
                      <m:r>
                        <a:rPr lang="en-US" sz="3200" i="1" smtClean="0">
                          <a:latin typeface="Cambria Math" panose="02040503050406030204" pitchFamily="18" charset="0"/>
                          <a:ea typeface="Cambria Math" panose="02040503050406030204" pitchFamily="18" charset="0"/>
                        </a:rPr>
                        <m:t>∙</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𝑅</m:t>
                          </m:r>
                        </m:e>
                        <m:sub>
                          <m:r>
                            <a:rPr lang="en-US" sz="3200" b="0" i="1" smtClean="0">
                              <a:latin typeface="Cambria Math" panose="02040503050406030204" pitchFamily="18" charset="0"/>
                            </a:rPr>
                            <m:t>𝑍</m:t>
                          </m:r>
                        </m:sub>
                      </m:sSub>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rPr>
                            <m:t>𝑆</m:t>
                          </m:r>
                        </m:e>
                        <m:sub>
                          <m:r>
                            <a:rPr lang="en-US" sz="3200" b="0" i="1" smtClean="0">
                              <a:latin typeface="Cambria Math" panose="02040503050406030204" pitchFamily="18" charset="0"/>
                            </a:rPr>
                            <m:t>𝛾</m:t>
                          </m:r>
                        </m:sub>
                      </m:sSub>
                    </m:oMath>
                  </m:oMathPara>
                </a14:m>
                <a:endParaRPr lang="en-US" sz="3200" dirty="0"/>
              </a:p>
            </p:txBody>
          </p:sp>
        </mc:Choice>
        <mc:Fallback xmlns="">
          <p:sp>
            <p:nvSpPr>
              <p:cNvPr id="7" name="TextBox 6">
                <a:extLst>
                  <a:ext uri="{FF2B5EF4-FFF2-40B4-BE49-F238E27FC236}">
                    <a16:creationId xmlns:a16="http://schemas.microsoft.com/office/drawing/2014/main" id="{79326D6E-F561-B04C-AC94-8852E21FC485}"/>
                  </a:ext>
                </a:extLst>
              </p:cNvPr>
              <p:cNvSpPr txBox="1">
                <a:spLocks noRot="1" noChangeAspect="1" noMove="1" noResize="1" noEditPoints="1" noAdjustHandles="1" noChangeArrowheads="1" noChangeShapeType="1" noTextEdit="1"/>
              </p:cNvSpPr>
              <p:nvPr/>
            </p:nvSpPr>
            <p:spPr>
              <a:xfrm>
                <a:off x="7339945" y="2311400"/>
                <a:ext cx="4584653" cy="672492"/>
              </a:xfrm>
              <a:prstGeom prst="rect">
                <a:avLst/>
              </a:prstGeom>
              <a:blipFill>
                <a:blip r:embed="rId4"/>
                <a:stretch>
                  <a:fillRect b="-11111"/>
                </a:stretch>
              </a:blipFill>
            </p:spPr>
            <p:txBody>
              <a:bodyPr/>
              <a:lstStyle/>
              <a:p>
                <a:r>
                  <a:rPr lang="en-US">
                    <a:noFill/>
                  </a:rPr>
                  <a:t> </a:t>
                </a:r>
              </a:p>
            </p:txBody>
          </p:sp>
        </mc:Fallback>
      </mc:AlternateContent>
    </p:spTree>
    <p:extLst>
      <p:ext uri="{BB962C8B-B14F-4D97-AF65-F5344CB8AC3E}">
        <p14:creationId xmlns:p14="http://schemas.microsoft.com/office/powerpoint/2010/main" val="13682187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77BA784-1FE1-F44C-8BED-1C3DD125DF42}"/>
                  </a:ext>
                </a:extLst>
              </p:cNvPr>
              <p:cNvSpPr>
                <a:spLocks noGrp="1"/>
              </p:cNvSpPr>
              <p:nvPr>
                <p:ph idx="1"/>
              </p:nvPr>
            </p:nvSpPr>
            <p:spPr/>
            <p:txBody>
              <a:bodyPr/>
              <a:lstStyle/>
              <a:p>
                <a:r>
                  <a:rPr lang="en-US" dirty="0"/>
                  <a:t>Normalization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𝑍</m:t>
                        </m:r>
                      </m:sub>
                    </m:sSub>
                  </m:oMath>
                </a14:m>
                <a:r>
                  <a:rPr lang="en-US" dirty="0"/>
                  <a:t> is calculated in the </a:t>
                </a:r>
                <a14:m>
                  <m:oMath xmlns:m="http://schemas.openxmlformats.org/officeDocument/2006/math">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𝑙𝑙</m:t>
                    </m:r>
                  </m:oMath>
                </a14:m>
                <a:r>
                  <a:rPr lang="en-US" dirty="0"/>
                  <a:t> control region</a:t>
                </a:r>
              </a:p>
              <a:p>
                <a:pPr lvl="1"/>
                <a:r>
                  <a:rPr lang="en-US" dirty="0"/>
                  <a:t>Calculated for electrons and muons separately</a:t>
                </a:r>
              </a:p>
              <a:p>
                <a:pPr lvl="1"/>
                <a:r>
                  <a:rPr lang="en-US" dirty="0"/>
                  <a:t>Weighted average is combined</a:t>
                </a:r>
              </a:p>
              <a:p>
                <a:r>
                  <a:rPr lang="en-US" dirty="0"/>
                  <a:t>How to calculate?</a:t>
                </a:r>
              </a:p>
              <a:p>
                <a:pPr lvl="1"/>
                <a:r>
                  <a:rPr lang="en-US" dirty="0"/>
                  <a:t>Reconstruct Z from leptons</a:t>
                </a:r>
              </a:p>
              <a:p>
                <a:pPr lvl="1"/>
                <a:r>
                  <a:rPr lang="en-US" dirty="0"/>
                  <a:t>Two regions</a:t>
                </a:r>
              </a:p>
              <a:p>
                <a:pPr lvl="2"/>
                <a:r>
                  <a:rPr lang="en-US" dirty="0"/>
                  <a:t>On Z mass: </a:t>
                </a:r>
                <a14:m>
                  <m:oMath xmlns:m="http://schemas.openxmlformats.org/officeDocument/2006/math">
                    <m:r>
                      <a:rPr lang="en-US" b="0" i="1" smtClean="0">
                        <a:latin typeface="Cambria Math" panose="02040503050406030204" pitchFamily="18" charset="0"/>
                      </a:rPr>
                      <m:t>81&lt;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&lt;101</m:t>
                    </m:r>
                  </m:oMath>
                </a14:m>
                <a:r>
                  <a:rPr lang="en-US" dirty="0"/>
                  <a:t> GeV</a:t>
                </a:r>
              </a:p>
              <a:p>
                <a:pPr lvl="2"/>
                <a:r>
                  <a:rPr lang="en-US" dirty="0"/>
                  <a:t>Off Z mass: </a:t>
                </a:r>
                <a14:m>
                  <m:oMath xmlns:m="http://schemas.openxmlformats.org/officeDocument/2006/math">
                    <m:r>
                      <a:rPr lang="en-US" b="0" i="1" smtClean="0">
                        <a:latin typeface="Cambria Math" panose="02040503050406030204" pitchFamily="18" charset="0"/>
                      </a:rPr>
                      <m:t>50&lt;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&lt;81</m:t>
                    </m:r>
                  </m:oMath>
                </a14:m>
                <a:r>
                  <a:rPr lang="en-US" dirty="0"/>
                  <a:t> GeV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𝑙𝑙</m:t>
                        </m:r>
                      </m:sub>
                    </m:sSub>
                    <m:r>
                      <a:rPr lang="en-US" b="0" i="1" smtClean="0">
                        <a:latin typeface="Cambria Math" panose="02040503050406030204" pitchFamily="18" charset="0"/>
                      </a:rPr>
                      <m:t>&gt;101</m:t>
                    </m:r>
                  </m:oMath>
                </a14:m>
                <a:r>
                  <a:rPr lang="en-US" dirty="0"/>
                  <a:t> GeV</a:t>
                </a:r>
              </a:p>
              <a:p>
                <a:pPr lvl="1"/>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𝐷</m:t>
                              </m:r>
                              <m:r>
                                <a:rPr lang="en-US" i="1">
                                  <a:latin typeface="Cambria Math" panose="02040503050406030204" pitchFamily="18" charset="0"/>
                                </a:rPr>
                                <m:t>𝑎𝑡</m:t>
                              </m:r>
                              <m:sSub>
                                <m:sSubPr>
                                  <m:ctrlPr>
                                    <a:rPr lang="en-US" i="1">
                                      <a:latin typeface="Cambria Math" panose="02040503050406030204" pitchFamily="18" charset="0"/>
                                    </a:rPr>
                                  </m:ctrlPr>
                                </m:sSubPr>
                                <m:e>
                                  <m:r>
                                    <m:rPr>
                                      <m:brk m:alnAt="7"/>
                                    </m:rPr>
                                    <a:rPr lang="en-US" i="1">
                                      <a:latin typeface="Cambria Math" panose="02040503050406030204" pitchFamily="18" charset="0"/>
                                    </a:rPr>
                                    <m:t>𝑎</m:t>
                                  </m:r>
                                </m:e>
                                <m:sub>
                                  <m:r>
                                    <m:rPr>
                                      <m:brk m:alnAt="7"/>
                                    </m:rPr>
                                    <a:rPr lang="en-US" i="1">
                                      <a:latin typeface="Cambria Math" panose="02040503050406030204" pitchFamily="18" charset="0"/>
                                    </a:rPr>
                                    <m:t>𝑜</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𝑍</m:t>
                                  </m:r>
                                </m:sub>
                              </m:sSub>
                            </m:e>
                          </m:mr>
                          <m:mr>
                            <m:e>
                              <m:r>
                                <a:rPr lang="en-US" i="1">
                                  <a:latin typeface="Cambria Math" panose="02040503050406030204" pitchFamily="18" charset="0"/>
                                </a:rPr>
                                <m:t>𝐷𝑎𝑡</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e>
                          </m:mr>
                        </m:m>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𝑀</m:t>
                              </m:r>
                              <m:sSub>
                                <m:sSubPr>
                                  <m:ctrlPr>
                                    <a:rPr lang="en-US" i="1">
                                      <a:latin typeface="Cambria Math" panose="02040503050406030204" pitchFamily="18" charset="0"/>
                                    </a:rPr>
                                  </m:ctrlPr>
                                </m:sSubPr>
                                <m:e>
                                  <m:r>
                                    <m:rPr>
                                      <m:brk m:alnAt="7"/>
                                    </m:rPr>
                                    <a:rPr lang="en-US" i="1">
                                      <a:latin typeface="Cambria Math" panose="02040503050406030204" pitchFamily="18" charset="0"/>
                                    </a:rPr>
                                    <m:t>𝐶</m:t>
                                  </m:r>
                                </m:e>
                                <m:sub>
                                  <m:r>
                                    <m:rPr>
                                      <m:brk m:alnAt="7"/>
                                    </m:rPr>
                                    <a:rPr lang="en-US" i="1">
                                      <a:latin typeface="Cambria Math" panose="02040503050406030204" pitchFamily="18" charset="0"/>
                                    </a:rPr>
                                    <m:t>𝑜</m:t>
                                  </m:r>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𝑍</m:t>
                                  </m:r>
                                </m:sub>
                              </m:sSub>
                              <m:r>
                                <m:rPr>
                                  <m:brk m:alnAt="7"/>
                                </m:rP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𝑙𝑙</m:t>
                              </m:r>
                              <m:r>
                                <a:rPr lang="en-US" i="1">
                                  <a:latin typeface="Cambria Math" panose="02040503050406030204" pitchFamily="18" charset="0"/>
                                </a:rPr>
                                <m:t>)</m:t>
                              </m:r>
                            </m:e>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𝑜𝑛</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𝑡</m:t>
                              </m:r>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rPr>
                                <m:t>)</m:t>
                              </m:r>
                            </m:e>
                          </m:mr>
                          <m:mr>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𝑍</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𝑙𝑙</m:t>
                              </m:r>
                              <m:r>
                                <a:rPr lang="en-US" i="1">
                                  <a:latin typeface="Cambria Math" panose="02040503050406030204" pitchFamily="18" charset="0"/>
                                </a:rPr>
                                <m:t>)</m:t>
                              </m:r>
                            </m:e>
                            <m:e>
                              <m:r>
                                <a:rPr lang="en-US" i="1">
                                  <a:latin typeface="Cambria Math" panose="02040503050406030204" pitchFamily="18" charset="0"/>
                                </a:rPr>
                                <m:t>𝑀</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𝑜𝑓𝑓</m:t>
                                  </m:r>
                                  <m:r>
                                    <a:rPr lang="en-US" i="1">
                                      <a:latin typeface="Cambria Math" panose="02040503050406030204" pitchFamily="18" charset="0"/>
                                    </a:rPr>
                                    <m:t>−</m:t>
                                  </m:r>
                                  <m:r>
                                    <a:rPr lang="en-US" i="1">
                                      <a:latin typeface="Cambria Math" panose="02040503050406030204" pitchFamily="18" charset="0"/>
                                    </a:rPr>
                                    <m:t>𝑍</m:t>
                                  </m:r>
                                </m:sub>
                              </m:sSub>
                              <m:r>
                                <a:rPr lang="en-US" i="1">
                                  <a:latin typeface="Cambria Math" panose="02040503050406030204" pitchFamily="18" charset="0"/>
                                </a:rPr>
                                <m:t>(</m:t>
                              </m:r>
                              <m:r>
                                <a:rPr lang="en-US" i="1">
                                  <a:latin typeface="Cambria Math" panose="02040503050406030204" pitchFamily="18" charset="0"/>
                                </a:rPr>
                                <m:t>𝑡</m:t>
                              </m:r>
                              <m:acc>
                                <m:accPr>
                                  <m:chr m:val="̅"/>
                                  <m:ctrlPr>
                                    <a:rPr lang="en-US" i="1">
                                      <a:latin typeface="Cambria Math" panose="02040503050406030204" pitchFamily="18" charset="0"/>
                                    </a:rPr>
                                  </m:ctrlPr>
                                </m:accPr>
                                <m:e>
                                  <m:r>
                                    <a:rPr lang="en-US" i="1">
                                      <a:latin typeface="Cambria Math" panose="02040503050406030204" pitchFamily="18" charset="0"/>
                                    </a:rPr>
                                    <m:t>𝑡</m:t>
                                  </m:r>
                                </m:e>
                              </m:acc>
                              <m:r>
                                <a:rPr lang="en-US" i="1">
                                  <a:latin typeface="Cambria Math" panose="02040503050406030204" pitchFamily="18" charset="0"/>
                                </a:rPr>
                                <m:t>)</m:t>
                              </m:r>
                            </m:e>
                          </m:mr>
                        </m:m>
                      </m:e>
                    </m:d>
                    <m:r>
                      <a:rPr lang="en-US" i="1">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sSub>
                                <m:sSubPr>
                                  <m:ctrlPr>
                                    <a:rPr lang="en-US" i="1">
                                      <a:latin typeface="Cambria Math" panose="02040503050406030204" pitchFamily="18" charset="0"/>
                                      <a:ea typeface="Cambria Math" panose="02040503050406030204" pitchFamily="18" charset="0"/>
                                    </a:rPr>
                                  </m:ctrlPr>
                                </m:sSubPr>
                                <m:e>
                                  <m:r>
                                    <m:rPr>
                                      <m:brk m:alnAt="7"/>
                                    </m:rPr>
                                    <a:rPr lang="en-US" i="1">
                                      <a:latin typeface="Cambria Math" panose="02040503050406030204" pitchFamily="18" charset="0"/>
                                      <a:ea typeface="Cambria Math" panose="02040503050406030204" pitchFamily="18" charset="0"/>
                                    </a:rPr>
                                    <m:t>𝑅</m:t>
                                  </m:r>
                                </m:e>
                                <m:sub>
                                  <m:r>
                                    <m:rPr>
                                      <m:brk m:alnAt="7"/>
                                    </m:rPr>
                                    <a:rPr lang="en-US" i="1">
                                      <a:latin typeface="Cambria Math" panose="02040503050406030204" pitchFamily="18" charset="0"/>
                                      <a:ea typeface="Cambria Math" panose="02040503050406030204" pitchFamily="18" charset="0"/>
                                    </a:rPr>
                                    <m:t>𝑍</m:t>
                                  </m:r>
                                </m:sub>
                              </m:sSub>
                            </m:e>
                          </m:mr>
                          <m:m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𝑅</m:t>
                                  </m:r>
                                </m:e>
                                <m:sub>
                                  <m:r>
                                    <a:rPr lang="en-US" i="1">
                                      <a:latin typeface="Cambria Math" panose="02040503050406030204" pitchFamily="18" charset="0"/>
                                      <a:ea typeface="Cambria Math" panose="02040503050406030204" pitchFamily="18" charset="0"/>
                                    </a:rPr>
                                    <m:t>𝑇</m:t>
                                  </m:r>
                                </m:sub>
                              </m:sSub>
                            </m:e>
                          </m:mr>
                        </m:m>
                      </m:e>
                    </m:d>
                  </m:oMath>
                </a14:m>
                <a:endParaRPr lang="en-US" dirty="0"/>
              </a:p>
              <a:p>
                <a:pPr lvl="1"/>
                <a:endParaRPr lang="en-US" dirty="0"/>
              </a:p>
            </p:txBody>
          </p:sp>
        </mc:Choice>
        <mc:Fallback>
          <p:sp>
            <p:nvSpPr>
              <p:cNvPr id="2" name="Content Placeholder 1">
                <a:extLst>
                  <a:ext uri="{FF2B5EF4-FFF2-40B4-BE49-F238E27FC236}">
                    <a16:creationId xmlns:a16="http://schemas.microsoft.com/office/drawing/2014/main" id="{377BA784-1FE1-F44C-8BED-1C3DD125DF42}"/>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5B5F589-45E7-374E-9106-374242634AC5}"/>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19A9AC6C-439F-6C44-B77D-149A515F2B9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76BEFF9B-0838-1845-9DA1-C90471485FCB}"/>
              </a:ext>
            </a:extLst>
          </p:cNvPr>
          <p:cNvSpPr>
            <a:spLocks noGrp="1"/>
          </p:cNvSpPr>
          <p:nvPr>
            <p:ph type="sldNum" sz="quarter" idx="4"/>
          </p:nvPr>
        </p:nvSpPr>
        <p:spPr/>
        <p:txBody>
          <a:bodyPr/>
          <a:lstStyle/>
          <a:p>
            <a:fld id="{4FAB73BC-B049-4115-A692-8D63A059BFB8}" type="slidenum">
              <a:rPr lang="en-US" smtClean="0"/>
              <a:pPr/>
              <a:t>72</a:t>
            </a:fld>
            <a:endParaRPr lang="en-US" dirty="0"/>
          </a:p>
        </p:txBody>
      </p:sp>
      <mc:AlternateContent xmlns:mc="http://schemas.openxmlformats.org/markup-compatibility/2006">
        <mc:Choice xmlns:a14="http://schemas.microsoft.com/office/drawing/2010/main" Requires="a14">
          <p:sp>
            <p:nvSpPr>
              <p:cNvPr id="6" name="Title 5">
                <a:extLst>
                  <a:ext uri="{FF2B5EF4-FFF2-40B4-BE49-F238E27FC236}">
                    <a16:creationId xmlns:a16="http://schemas.microsoft.com/office/drawing/2014/main" id="{36810F0F-A8A1-A547-8279-32CB2A348659}"/>
                  </a:ext>
                </a:extLst>
              </p:cNvPr>
              <p:cNvSpPr>
                <a:spLocks noGrp="1"/>
              </p:cNvSpPr>
              <p:nvPr>
                <p:ph type="title"/>
              </p:nvPr>
            </p:nvSpPr>
            <p:spPr/>
            <p:txBody>
              <a:bodyPr/>
              <a:lstStyle/>
              <a:p>
                <a:r>
                  <a:rPr lang="en-US" dirty="0"/>
                  <a:t>Z to Invisible: Normalization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𝑍</m:t>
                        </m:r>
                      </m:sub>
                    </m:sSub>
                  </m:oMath>
                </a14:m>
                <a:r>
                  <a:rPr lang="en-US" dirty="0"/>
                  <a:t>)</a:t>
                </a:r>
              </a:p>
            </p:txBody>
          </p:sp>
        </mc:Choice>
        <mc:Fallback>
          <p:sp>
            <p:nvSpPr>
              <p:cNvPr id="6" name="Title 5">
                <a:extLst>
                  <a:ext uri="{FF2B5EF4-FFF2-40B4-BE49-F238E27FC236}">
                    <a16:creationId xmlns:a16="http://schemas.microsoft.com/office/drawing/2014/main" id="{36810F0F-A8A1-A547-8279-32CB2A348659}"/>
                  </a:ext>
                </a:extLst>
              </p:cNvPr>
              <p:cNvSpPr>
                <a:spLocks noGrp="1" noRot="1" noChangeAspect="1" noMove="1" noResize="1" noEditPoints="1" noAdjustHandles="1" noChangeArrowheads="1" noChangeShapeType="1" noTextEdit="1"/>
              </p:cNvSpPr>
              <p:nvPr>
                <p:ph type="title"/>
              </p:nvPr>
            </p:nvSpPr>
            <p:spPr>
              <a:blipFill>
                <a:blip r:embed="rId3"/>
                <a:stretch>
                  <a:fillRect t="-15152" b="-25758"/>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15302EFF-31C0-974A-92DE-E7614D45D789}"/>
              </a:ext>
            </a:extLst>
          </p:cNvPr>
          <p:cNvPicPr>
            <a:picLocks noChangeAspect="1"/>
          </p:cNvPicPr>
          <p:nvPr/>
        </p:nvPicPr>
        <p:blipFill>
          <a:blip r:embed="rId4"/>
          <a:stretch>
            <a:fillRect/>
          </a:stretch>
        </p:blipFill>
        <p:spPr>
          <a:xfrm>
            <a:off x="8007648" y="1689100"/>
            <a:ext cx="4184352" cy="4597400"/>
          </a:xfrm>
          <a:prstGeom prst="rect">
            <a:avLst/>
          </a:prstGeom>
        </p:spPr>
      </p:pic>
    </p:spTree>
    <p:extLst>
      <p:ext uri="{BB962C8B-B14F-4D97-AF65-F5344CB8AC3E}">
        <p14:creationId xmlns:p14="http://schemas.microsoft.com/office/powerpoint/2010/main" val="45558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3881733-3CF3-094F-AD0E-5B51E12E866C}"/>
              </a:ext>
            </a:extLst>
          </p:cNvPr>
          <p:cNvPicPr>
            <a:picLocks noGrp="1" noChangeAspect="1"/>
          </p:cNvPicPr>
          <p:nvPr>
            <p:ph idx="1"/>
          </p:nvPr>
        </p:nvPicPr>
        <p:blipFill>
          <a:blip r:embed="rId3"/>
          <a:stretch>
            <a:fillRect/>
          </a:stretch>
        </p:blipFill>
        <p:spPr>
          <a:xfrm>
            <a:off x="447688" y="987384"/>
            <a:ext cx="5006600" cy="5500813"/>
          </a:xfrm>
        </p:spPr>
      </p:pic>
      <p:sp>
        <p:nvSpPr>
          <p:cNvPr id="3" name="Date Placeholder 2">
            <a:extLst>
              <a:ext uri="{FF2B5EF4-FFF2-40B4-BE49-F238E27FC236}">
                <a16:creationId xmlns:a16="http://schemas.microsoft.com/office/drawing/2014/main" id="{0CD99CCF-D254-C64B-9A7F-6C6587DAE3EF}"/>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B292D0CE-8ED4-A441-840D-A82CA8E197C6}"/>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93F6C56-37F9-5A43-B055-9F000E10F776}"/>
              </a:ext>
            </a:extLst>
          </p:cNvPr>
          <p:cNvSpPr>
            <a:spLocks noGrp="1"/>
          </p:cNvSpPr>
          <p:nvPr>
            <p:ph type="sldNum" sz="quarter" idx="4"/>
          </p:nvPr>
        </p:nvSpPr>
        <p:spPr/>
        <p:txBody>
          <a:bodyPr/>
          <a:lstStyle/>
          <a:p>
            <a:fld id="{4FAB73BC-B049-4115-A692-8D63A059BFB8}" type="slidenum">
              <a:rPr lang="en-US" smtClean="0"/>
              <a:pPr/>
              <a:t>73</a:t>
            </a:fld>
            <a:endParaRPr lang="en-US" dirty="0"/>
          </a:p>
        </p:txBody>
      </p:sp>
      <p:sp>
        <p:nvSpPr>
          <p:cNvPr id="6" name="Title 5">
            <a:extLst>
              <a:ext uri="{FF2B5EF4-FFF2-40B4-BE49-F238E27FC236}">
                <a16:creationId xmlns:a16="http://schemas.microsoft.com/office/drawing/2014/main" id="{8F1ED33A-E1BC-4547-8CD8-51D7F1A85207}"/>
              </a:ext>
            </a:extLst>
          </p:cNvPr>
          <p:cNvSpPr>
            <a:spLocks noGrp="1"/>
          </p:cNvSpPr>
          <p:nvPr>
            <p:ph type="title"/>
          </p:nvPr>
        </p:nvSpPr>
        <p:spPr/>
        <p:txBody>
          <a:bodyPr/>
          <a:lstStyle/>
          <a:p>
            <a:r>
              <a:rPr lang="en-US" dirty="0"/>
              <a:t>Comparison of Z Normalization for Muons</a:t>
            </a:r>
          </a:p>
        </p:txBody>
      </p:sp>
      <p:pic>
        <p:nvPicPr>
          <p:cNvPr id="10" name="Picture 9">
            <a:extLst>
              <a:ext uri="{FF2B5EF4-FFF2-40B4-BE49-F238E27FC236}">
                <a16:creationId xmlns:a16="http://schemas.microsoft.com/office/drawing/2014/main" id="{5DF19D80-C528-F542-B4BD-68E85BD8B951}"/>
              </a:ext>
            </a:extLst>
          </p:cNvPr>
          <p:cNvPicPr>
            <a:picLocks noChangeAspect="1"/>
          </p:cNvPicPr>
          <p:nvPr/>
        </p:nvPicPr>
        <p:blipFill>
          <a:blip r:embed="rId4"/>
          <a:stretch>
            <a:fillRect/>
          </a:stretch>
        </p:blipFill>
        <p:spPr>
          <a:xfrm>
            <a:off x="6529389" y="1024194"/>
            <a:ext cx="5006600" cy="5500815"/>
          </a:xfrm>
          <a:prstGeom prst="rect">
            <a:avLst/>
          </a:prstGeom>
        </p:spPr>
      </p:pic>
    </p:spTree>
    <p:extLst>
      <p:ext uri="{BB962C8B-B14F-4D97-AF65-F5344CB8AC3E}">
        <p14:creationId xmlns:p14="http://schemas.microsoft.com/office/powerpoint/2010/main" val="190608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F9440A8D-62F0-684E-B489-3F55E4E7AC5B}"/>
              </a:ext>
            </a:extLst>
          </p:cNvPr>
          <p:cNvPicPr>
            <a:picLocks noGrp="1" noChangeAspect="1"/>
          </p:cNvPicPr>
          <p:nvPr>
            <p:ph idx="1"/>
          </p:nvPr>
        </p:nvPicPr>
        <p:blipFill>
          <a:blip r:embed="rId3"/>
          <a:stretch>
            <a:fillRect/>
          </a:stretch>
        </p:blipFill>
        <p:spPr>
          <a:xfrm>
            <a:off x="253373" y="1024195"/>
            <a:ext cx="5095873" cy="5598898"/>
          </a:xfrm>
        </p:spPr>
      </p:pic>
      <p:sp>
        <p:nvSpPr>
          <p:cNvPr id="3" name="Date Placeholder 2">
            <a:extLst>
              <a:ext uri="{FF2B5EF4-FFF2-40B4-BE49-F238E27FC236}">
                <a16:creationId xmlns:a16="http://schemas.microsoft.com/office/drawing/2014/main" id="{B7C25A7B-708E-0145-9C7D-EC955A4EC3C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79F602-F7F2-8445-B9C8-022CC26F7A99}"/>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51ADFEDA-A314-EC4A-AC88-B936935C2437}"/>
              </a:ext>
            </a:extLst>
          </p:cNvPr>
          <p:cNvSpPr>
            <a:spLocks noGrp="1"/>
          </p:cNvSpPr>
          <p:nvPr>
            <p:ph type="sldNum" sz="quarter" idx="4"/>
          </p:nvPr>
        </p:nvSpPr>
        <p:spPr/>
        <p:txBody>
          <a:bodyPr/>
          <a:lstStyle/>
          <a:p>
            <a:fld id="{4FAB73BC-B049-4115-A692-8D63A059BFB8}" type="slidenum">
              <a:rPr lang="en-US" smtClean="0"/>
              <a:pPr/>
              <a:t>74</a:t>
            </a:fld>
            <a:endParaRPr lang="en-US" dirty="0"/>
          </a:p>
        </p:txBody>
      </p:sp>
      <p:sp>
        <p:nvSpPr>
          <p:cNvPr id="6" name="Title 5">
            <a:extLst>
              <a:ext uri="{FF2B5EF4-FFF2-40B4-BE49-F238E27FC236}">
                <a16:creationId xmlns:a16="http://schemas.microsoft.com/office/drawing/2014/main" id="{DF371994-7808-D14B-A39C-DF6F76850CB9}"/>
              </a:ext>
            </a:extLst>
          </p:cNvPr>
          <p:cNvSpPr>
            <a:spLocks noGrp="1"/>
          </p:cNvSpPr>
          <p:nvPr>
            <p:ph type="title"/>
          </p:nvPr>
        </p:nvSpPr>
        <p:spPr/>
        <p:txBody>
          <a:bodyPr/>
          <a:lstStyle/>
          <a:p>
            <a:r>
              <a:rPr lang="en-US" dirty="0"/>
              <a:t>Photon Shape Corrections</a:t>
            </a:r>
          </a:p>
        </p:txBody>
      </p:sp>
      <p:pic>
        <p:nvPicPr>
          <p:cNvPr id="10" name="Picture 9">
            <a:extLst>
              <a:ext uri="{FF2B5EF4-FFF2-40B4-BE49-F238E27FC236}">
                <a16:creationId xmlns:a16="http://schemas.microsoft.com/office/drawing/2014/main" id="{B377C8D3-DE05-AA46-AB1B-213F0C24F89F}"/>
              </a:ext>
            </a:extLst>
          </p:cNvPr>
          <p:cNvPicPr>
            <a:picLocks noChangeAspect="1"/>
          </p:cNvPicPr>
          <p:nvPr/>
        </p:nvPicPr>
        <p:blipFill>
          <a:blip r:embed="rId4"/>
          <a:stretch>
            <a:fillRect/>
          </a:stretch>
        </p:blipFill>
        <p:spPr>
          <a:xfrm>
            <a:off x="6257925" y="953527"/>
            <a:ext cx="5095874" cy="5598899"/>
          </a:xfrm>
          <a:prstGeom prst="rect">
            <a:avLst/>
          </a:prstGeom>
        </p:spPr>
      </p:pic>
    </p:spTree>
    <p:extLst>
      <p:ext uri="{BB962C8B-B14F-4D97-AF65-F5344CB8AC3E}">
        <p14:creationId xmlns:p14="http://schemas.microsoft.com/office/powerpoint/2010/main" val="8949896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33BBFD8-4A75-5A4C-8F97-F63F9F1F042F}"/>
              </a:ext>
            </a:extLst>
          </p:cNvPr>
          <p:cNvPicPr>
            <a:picLocks noGrp="1" noChangeAspect="1"/>
          </p:cNvPicPr>
          <p:nvPr>
            <p:ph idx="1"/>
          </p:nvPr>
        </p:nvPicPr>
        <p:blipFill>
          <a:blip r:embed="rId3"/>
          <a:stretch>
            <a:fillRect/>
          </a:stretch>
        </p:blipFill>
        <p:spPr>
          <a:xfrm>
            <a:off x="-1" y="1024193"/>
            <a:ext cx="5572125" cy="5466991"/>
          </a:xfrm>
        </p:spPr>
      </p:pic>
      <p:sp>
        <p:nvSpPr>
          <p:cNvPr id="3" name="Date Placeholder 2">
            <a:extLst>
              <a:ext uri="{FF2B5EF4-FFF2-40B4-BE49-F238E27FC236}">
                <a16:creationId xmlns:a16="http://schemas.microsoft.com/office/drawing/2014/main" id="{8DEDBD57-67B3-A34B-A513-07E9875CC076}"/>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5" name="Slide Number Placeholder 4">
            <a:extLst>
              <a:ext uri="{FF2B5EF4-FFF2-40B4-BE49-F238E27FC236}">
                <a16:creationId xmlns:a16="http://schemas.microsoft.com/office/drawing/2014/main" id="{4D225581-C5D0-0F4F-95D4-3E2EA108FA7C}"/>
              </a:ext>
            </a:extLst>
          </p:cNvPr>
          <p:cNvSpPr>
            <a:spLocks noGrp="1"/>
          </p:cNvSpPr>
          <p:nvPr>
            <p:ph type="sldNum" sz="quarter" idx="4"/>
          </p:nvPr>
        </p:nvSpPr>
        <p:spPr/>
        <p:txBody>
          <a:bodyPr/>
          <a:lstStyle/>
          <a:p>
            <a:fld id="{4FAB73BC-B049-4115-A692-8D63A059BFB8}" type="slidenum">
              <a:rPr lang="en-US" smtClean="0"/>
              <a:pPr/>
              <a:t>75</a:t>
            </a:fld>
            <a:endParaRPr lang="en-US" dirty="0"/>
          </a:p>
        </p:txBody>
      </p:sp>
      <p:sp>
        <p:nvSpPr>
          <p:cNvPr id="6" name="Title 5">
            <a:extLst>
              <a:ext uri="{FF2B5EF4-FFF2-40B4-BE49-F238E27FC236}">
                <a16:creationId xmlns:a16="http://schemas.microsoft.com/office/drawing/2014/main" id="{81C80637-A4BB-4D49-836C-92B983D447AB}"/>
              </a:ext>
            </a:extLst>
          </p:cNvPr>
          <p:cNvSpPr>
            <a:spLocks noGrp="1"/>
          </p:cNvSpPr>
          <p:nvPr>
            <p:ph type="title"/>
          </p:nvPr>
        </p:nvSpPr>
        <p:spPr/>
        <p:txBody>
          <a:bodyPr>
            <a:normAutofit/>
          </a:bodyPr>
          <a:lstStyle/>
          <a:p>
            <a:r>
              <a:rPr lang="en-US" dirty="0"/>
              <a:t>Comparison of Normalization</a:t>
            </a:r>
          </a:p>
        </p:txBody>
      </p:sp>
      <p:pic>
        <p:nvPicPr>
          <p:cNvPr id="10" name="Picture 9">
            <a:extLst>
              <a:ext uri="{FF2B5EF4-FFF2-40B4-BE49-F238E27FC236}">
                <a16:creationId xmlns:a16="http://schemas.microsoft.com/office/drawing/2014/main" id="{0255A1BA-1D7F-484B-81A6-014ECECA9B43}"/>
              </a:ext>
            </a:extLst>
          </p:cNvPr>
          <p:cNvPicPr>
            <a:picLocks noChangeAspect="1"/>
          </p:cNvPicPr>
          <p:nvPr/>
        </p:nvPicPr>
        <p:blipFill>
          <a:blip r:embed="rId4"/>
          <a:stretch>
            <a:fillRect/>
          </a:stretch>
        </p:blipFill>
        <p:spPr>
          <a:xfrm>
            <a:off x="6096001" y="1024194"/>
            <a:ext cx="5439988" cy="5418983"/>
          </a:xfrm>
          <a:prstGeom prst="rect">
            <a:avLst/>
          </a:prstGeom>
        </p:spPr>
      </p:pic>
    </p:spTree>
    <p:extLst>
      <p:ext uri="{BB962C8B-B14F-4D97-AF65-F5344CB8AC3E}">
        <p14:creationId xmlns:p14="http://schemas.microsoft.com/office/powerpoint/2010/main" val="33835282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08E5058-AE75-534D-8AD7-DC0E59A1FC65}"/>
              </a:ext>
            </a:extLst>
          </p:cNvPr>
          <p:cNvPicPr>
            <a:picLocks noGrp="1" noChangeAspect="1"/>
          </p:cNvPicPr>
          <p:nvPr>
            <p:ph idx="1"/>
          </p:nvPr>
        </p:nvPicPr>
        <p:blipFill>
          <a:blip r:embed="rId2"/>
          <a:stretch>
            <a:fillRect/>
          </a:stretch>
        </p:blipFill>
        <p:spPr>
          <a:xfrm rot="5400000">
            <a:off x="673195" y="932819"/>
            <a:ext cx="4322507" cy="4505261"/>
          </a:xfrm>
        </p:spPr>
      </p:pic>
      <p:sp>
        <p:nvSpPr>
          <p:cNvPr id="3" name="Date Placeholder 2">
            <a:extLst>
              <a:ext uri="{FF2B5EF4-FFF2-40B4-BE49-F238E27FC236}">
                <a16:creationId xmlns:a16="http://schemas.microsoft.com/office/drawing/2014/main" id="{3E590605-4E3F-0845-9C0F-A004EB100CF7}"/>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61FDA3A0-65AF-5A43-AB62-743DAE2D0A9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877871E5-DF90-344F-A1A7-578734248205}"/>
              </a:ext>
            </a:extLst>
          </p:cNvPr>
          <p:cNvSpPr>
            <a:spLocks noGrp="1"/>
          </p:cNvSpPr>
          <p:nvPr>
            <p:ph type="sldNum" sz="quarter" idx="4"/>
          </p:nvPr>
        </p:nvSpPr>
        <p:spPr/>
        <p:txBody>
          <a:bodyPr/>
          <a:lstStyle/>
          <a:p>
            <a:fld id="{4FAB73BC-B049-4115-A692-8D63A059BFB8}" type="slidenum">
              <a:rPr lang="en-US" smtClean="0"/>
              <a:pPr/>
              <a:t>76</a:t>
            </a:fld>
            <a:endParaRPr lang="en-US" dirty="0"/>
          </a:p>
        </p:txBody>
      </p:sp>
      <p:sp>
        <p:nvSpPr>
          <p:cNvPr id="6" name="Title 5">
            <a:extLst>
              <a:ext uri="{FF2B5EF4-FFF2-40B4-BE49-F238E27FC236}">
                <a16:creationId xmlns:a16="http://schemas.microsoft.com/office/drawing/2014/main" id="{D3D3D800-DA9F-AD48-9154-4E2FF8C4E096}"/>
              </a:ext>
            </a:extLst>
          </p:cNvPr>
          <p:cNvSpPr>
            <a:spLocks noGrp="1"/>
          </p:cNvSpPr>
          <p:nvPr>
            <p:ph type="title"/>
          </p:nvPr>
        </p:nvSpPr>
        <p:spPr/>
        <p:txBody>
          <a:bodyPr/>
          <a:lstStyle/>
          <a:p>
            <a:r>
              <a:rPr lang="en-US" dirty="0"/>
              <a:t>QCD Control Region Comparison</a:t>
            </a:r>
          </a:p>
        </p:txBody>
      </p:sp>
      <p:pic>
        <p:nvPicPr>
          <p:cNvPr id="10" name="Picture 9">
            <a:extLst>
              <a:ext uri="{FF2B5EF4-FFF2-40B4-BE49-F238E27FC236}">
                <a16:creationId xmlns:a16="http://schemas.microsoft.com/office/drawing/2014/main" id="{8047AC6D-4D38-1C4D-B686-0DA9AF5E47BA}"/>
              </a:ext>
            </a:extLst>
          </p:cNvPr>
          <p:cNvPicPr>
            <a:picLocks noChangeAspect="1"/>
          </p:cNvPicPr>
          <p:nvPr/>
        </p:nvPicPr>
        <p:blipFill>
          <a:blip r:embed="rId3"/>
          <a:stretch>
            <a:fillRect/>
          </a:stretch>
        </p:blipFill>
        <p:spPr>
          <a:xfrm rot="5400000">
            <a:off x="6630688" y="932820"/>
            <a:ext cx="4322507" cy="4505260"/>
          </a:xfrm>
          <a:prstGeom prst="rect">
            <a:avLst/>
          </a:prstGeom>
        </p:spPr>
      </p:pic>
      <p:pic>
        <p:nvPicPr>
          <p:cNvPr id="12" name="Picture 11">
            <a:extLst>
              <a:ext uri="{FF2B5EF4-FFF2-40B4-BE49-F238E27FC236}">
                <a16:creationId xmlns:a16="http://schemas.microsoft.com/office/drawing/2014/main" id="{2539458C-A033-A540-8979-B4057F4EA22F}"/>
              </a:ext>
            </a:extLst>
          </p:cNvPr>
          <p:cNvPicPr>
            <a:picLocks noChangeAspect="1"/>
          </p:cNvPicPr>
          <p:nvPr/>
        </p:nvPicPr>
        <p:blipFill>
          <a:blip r:embed="rId4"/>
          <a:stretch>
            <a:fillRect/>
          </a:stretch>
        </p:blipFill>
        <p:spPr>
          <a:xfrm>
            <a:off x="330200" y="5436959"/>
            <a:ext cx="5765800" cy="965666"/>
          </a:xfrm>
          <a:prstGeom prst="rect">
            <a:avLst/>
          </a:prstGeom>
        </p:spPr>
      </p:pic>
      <p:pic>
        <p:nvPicPr>
          <p:cNvPr id="14" name="Picture 13">
            <a:extLst>
              <a:ext uri="{FF2B5EF4-FFF2-40B4-BE49-F238E27FC236}">
                <a16:creationId xmlns:a16="http://schemas.microsoft.com/office/drawing/2014/main" id="{C7AAC2F6-477C-B740-BA1A-3920C1AFEA02}"/>
              </a:ext>
            </a:extLst>
          </p:cNvPr>
          <p:cNvPicPr>
            <a:picLocks noChangeAspect="1"/>
          </p:cNvPicPr>
          <p:nvPr/>
        </p:nvPicPr>
        <p:blipFill>
          <a:blip r:embed="rId5"/>
          <a:stretch>
            <a:fillRect/>
          </a:stretch>
        </p:blipFill>
        <p:spPr>
          <a:xfrm>
            <a:off x="6096000" y="5436959"/>
            <a:ext cx="5130800" cy="968313"/>
          </a:xfrm>
          <a:prstGeom prst="rect">
            <a:avLst/>
          </a:prstGeom>
        </p:spPr>
      </p:pic>
    </p:spTree>
    <p:extLst>
      <p:ext uri="{BB962C8B-B14F-4D97-AF65-F5344CB8AC3E}">
        <p14:creationId xmlns:p14="http://schemas.microsoft.com/office/powerpoint/2010/main" val="19619104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234DB3AE-2C47-054F-B8CB-707DD4D7A437}"/>
                  </a:ext>
                </a:extLst>
              </p:cNvPr>
              <p:cNvSpPr>
                <a:spLocks noGrp="1"/>
              </p:cNvSpPr>
              <p:nvPr>
                <p:ph idx="1"/>
              </p:nvPr>
            </p:nvSpPr>
            <p:spPr/>
            <p:txBody>
              <a:bodyPr/>
              <a:lstStyle/>
              <a:p>
                <a:r>
                  <a:rPr lang="en-US" dirty="0"/>
                  <a:t>3 lepton channels to validate </a:t>
                </a:r>
                <a14:m>
                  <m:oMath xmlns:m="http://schemas.openxmlformats.org/officeDocument/2006/math">
                    <m:r>
                      <a:rPr lang="en-US" b="0" i="1" smtClean="0">
                        <a:latin typeface="Cambria Math" panose="02040503050406030204" pitchFamily="18" charset="0"/>
                      </a:rPr>
                      <m:t>𝑡𝑡𝑍</m:t>
                    </m:r>
                  </m:oMath>
                </a14:m>
                <a:r>
                  <a:rPr lang="en-US" dirty="0"/>
                  <a:t> contribution</a:t>
                </a:r>
              </a:p>
              <a:p>
                <a:pPr lvl="1"/>
                <a:r>
                  <a:rPr lang="en-US" dirty="0"/>
                  <a:t>Also contribution from </a:t>
                </a:r>
                <a:r>
                  <a:rPr lang="en-US" dirty="0" err="1"/>
                  <a:t>diboson</a:t>
                </a:r>
                <a:r>
                  <a:rPr lang="en-US" dirty="0"/>
                  <a:t> (WW, WZ, and ZZ)</a:t>
                </a:r>
              </a:p>
              <a:p>
                <a:pPr lvl="1"/>
                <a:endParaRPr lang="en-US" dirty="0"/>
              </a:p>
            </p:txBody>
          </p:sp>
        </mc:Choice>
        <mc:Fallback>
          <p:sp>
            <p:nvSpPr>
              <p:cNvPr id="2" name="Content Placeholder 1">
                <a:extLst>
                  <a:ext uri="{FF2B5EF4-FFF2-40B4-BE49-F238E27FC236}">
                    <a16:creationId xmlns:a16="http://schemas.microsoft.com/office/drawing/2014/main" id="{234DB3AE-2C47-054F-B8CB-707DD4D7A437}"/>
                  </a:ext>
                </a:extLst>
              </p:cNvPr>
              <p:cNvSpPr>
                <a:spLocks noGrp="1" noRot="1" noChangeAspect="1" noMove="1" noResize="1" noEditPoints="1" noAdjustHandles="1" noChangeArrowheads="1" noChangeShapeType="1" noTextEdit="1"/>
              </p:cNvSpPr>
              <p:nvPr>
                <p:ph idx="1"/>
              </p:nvPr>
            </p:nvSpPr>
            <p:spPr>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451B091A-7C7F-064D-BABD-D96463FEFA4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E4597667-0C41-0D45-B3DF-FAD6E848B775}"/>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C70E0EE-C56A-A04C-A329-F4E319C11F5A}"/>
              </a:ext>
            </a:extLst>
          </p:cNvPr>
          <p:cNvSpPr>
            <a:spLocks noGrp="1"/>
          </p:cNvSpPr>
          <p:nvPr>
            <p:ph type="sldNum" sz="quarter" idx="4"/>
          </p:nvPr>
        </p:nvSpPr>
        <p:spPr/>
        <p:txBody>
          <a:bodyPr/>
          <a:lstStyle/>
          <a:p>
            <a:fld id="{4FAB73BC-B049-4115-A692-8D63A059BFB8}" type="slidenum">
              <a:rPr lang="en-US" smtClean="0"/>
              <a:pPr/>
              <a:t>77</a:t>
            </a:fld>
            <a:endParaRPr lang="en-US" dirty="0"/>
          </a:p>
        </p:txBody>
      </p:sp>
      <p:sp>
        <p:nvSpPr>
          <p:cNvPr id="6" name="Title 5">
            <a:extLst>
              <a:ext uri="{FF2B5EF4-FFF2-40B4-BE49-F238E27FC236}">
                <a16:creationId xmlns:a16="http://schemas.microsoft.com/office/drawing/2014/main" id="{A951FE07-A75B-9447-BDFF-4090C385A77D}"/>
              </a:ext>
            </a:extLst>
          </p:cNvPr>
          <p:cNvSpPr>
            <a:spLocks noGrp="1"/>
          </p:cNvSpPr>
          <p:nvPr>
            <p:ph type="title"/>
          </p:nvPr>
        </p:nvSpPr>
        <p:spPr/>
        <p:txBody>
          <a:bodyPr/>
          <a:lstStyle/>
          <a:p>
            <a:r>
              <a:rPr lang="en-US" dirty="0"/>
              <a:t>Rare Background</a:t>
            </a:r>
          </a:p>
        </p:txBody>
      </p:sp>
      <p:pic>
        <p:nvPicPr>
          <p:cNvPr id="8" name="Picture 7">
            <a:extLst>
              <a:ext uri="{FF2B5EF4-FFF2-40B4-BE49-F238E27FC236}">
                <a16:creationId xmlns:a16="http://schemas.microsoft.com/office/drawing/2014/main" id="{353110E6-C149-7046-A387-C16CF1338A51}"/>
              </a:ext>
            </a:extLst>
          </p:cNvPr>
          <p:cNvPicPr>
            <a:picLocks noChangeAspect="1"/>
          </p:cNvPicPr>
          <p:nvPr/>
        </p:nvPicPr>
        <p:blipFill>
          <a:blip r:embed="rId4"/>
          <a:stretch>
            <a:fillRect/>
          </a:stretch>
        </p:blipFill>
        <p:spPr>
          <a:xfrm>
            <a:off x="7683500" y="2409720"/>
            <a:ext cx="4160157" cy="2229627"/>
          </a:xfrm>
          <a:prstGeom prst="rect">
            <a:avLst/>
          </a:prstGeom>
        </p:spPr>
      </p:pic>
      <p:pic>
        <p:nvPicPr>
          <p:cNvPr id="9" name="Picture 8">
            <a:extLst>
              <a:ext uri="{FF2B5EF4-FFF2-40B4-BE49-F238E27FC236}">
                <a16:creationId xmlns:a16="http://schemas.microsoft.com/office/drawing/2014/main" id="{50833BD6-D4FD-FA43-8330-44013B8B951B}"/>
              </a:ext>
            </a:extLst>
          </p:cNvPr>
          <p:cNvPicPr>
            <a:picLocks noChangeAspect="1"/>
          </p:cNvPicPr>
          <p:nvPr/>
        </p:nvPicPr>
        <p:blipFill>
          <a:blip r:embed="rId5"/>
          <a:stretch>
            <a:fillRect/>
          </a:stretch>
        </p:blipFill>
        <p:spPr>
          <a:xfrm>
            <a:off x="782081" y="2240996"/>
            <a:ext cx="4175992" cy="3996555"/>
          </a:xfrm>
          <a:prstGeom prst="rect">
            <a:avLst/>
          </a:prstGeom>
        </p:spPr>
      </p:pic>
    </p:spTree>
    <p:extLst>
      <p:ext uri="{BB962C8B-B14F-4D97-AF65-F5344CB8AC3E}">
        <p14:creationId xmlns:p14="http://schemas.microsoft.com/office/powerpoint/2010/main" val="17510370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E3A1C79-EE3B-E247-9B76-9D03580D1B4C}"/>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0193A518-806A-6B49-8858-3266FA8A126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2D71E746-64CB-854F-B021-5609B29CC569}"/>
              </a:ext>
            </a:extLst>
          </p:cNvPr>
          <p:cNvSpPr>
            <a:spLocks noGrp="1"/>
          </p:cNvSpPr>
          <p:nvPr>
            <p:ph type="sldNum" sz="quarter" idx="4"/>
          </p:nvPr>
        </p:nvSpPr>
        <p:spPr/>
        <p:txBody>
          <a:bodyPr/>
          <a:lstStyle/>
          <a:p>
            <a:fld id="{4FAB73BC-B049-4115-A692-8D63A059BFB8}" type="slidenum">
              <a:rPr lang="en-US" smtClean="0"/>
              <a:pPr/>
              <a:t>78</a:t>
            </a:fld>
            <a:endParaRPr lang="en-US" dirty="0"/>
          </a:p>
        </p:txBody>
      </p:sp>
      <p:sp>
        <p:nvSpPr>
          <p:cNvPr id="6" name="Title 5">
            <a:extLst>
              <a:ext uri="{FF2B5EF4-FFF2-40B4-BE49-F238E27FC236}">
                <a16:creationId xmlns:a16="http://schemas.microsoft.com/office/drawing/2014/main" id="{17558FC7-BFDD-3B4D-8204-60CB78920096}"/>
              </a:ext>
            </a:extLst>
          </p:cNvPr>
          <p:cNvSpPr>
            <a:spLocks noGrp="1"/>
          </p:cNvSpPr>
          <p:nvPr>
            <p:ph type="title"/>
          </p:nvPr>
        </p:nvSpPr>
        <p:spPr/>
        <p:txBody>
          <a:bodyPr/>
          <a:lstStyle/>
          <a:p>
            <a:r>
              <a:rPr lang="en-US" dirty="0"/>
              <a:t>Low DM Validation Region</a:t>
            </a:r>
          </a:p>
        </p:txBody>
      </p:sp>
      <p:pic>
        <p:nvPicPr>
          <p:cNvPr id="10" name="Content Placeholder 9">
            <a:extLst>
              <a:ext uri="{FF2B5EF4-FFF2-40B4-BE49-F238E27FC236}">
                <a16:creationId xmlns:a16="http://schemas.microsoft.com/office/drawing/2014/main" id="{A36F33F0-6855-3D41-8CDE-66FBCA9774FE}"/>
              </a:ext>
            </a:extLst>
          </p:cNvPr>
          <p:cNvPicPr>
            <a:picLocks noGrp="1" noChangeAspect="1"/>
          </p:cNvPicPr>
          <p:nvPr>
            <p:ph idx="1"/>
          </p:nvPr>
        </p:nvPicPr>
        <p:blipFill>
          <a:blip r:embed="rId2"/>
          <a:stretch>
            <a:fillRect/>
          </a:stretch>
        </p:blipFill>
        <p:spPr>
          <a:xfrm>
            <a:off x="3150083" y="1024195"/>
            <a:ext cx="6053551" cy="5556755"/>
          </a:xfrm>
        </p:spPr>
      </p:pic>
    </p:spTree>
    <p:extLst>
      <p:ext uri="{BB962C8B-B14F-4D97-AF65-F5344CB8AC3E}">
        <p14:creationId xmlns:p14="http://schemas.microsoft.com/office/powerpoint/2010/main" val="23166770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8C214CA5-5FC3-7146-A592-6E3C5C5CD7B4}"/>
              </a:ext>
            </a:extLst>
          </p:cNvPr>
          <p:cNvPicPr>
            <a:picLocks noGrp="1" noChangeAspect="1"/>
          </p:cNvPicPr>
          <p:nvPr>
            <p:ph idx="1"/>
          </p:nvPr>
        </p:nvPicPr>
        <p:blipFill>
          <a:blip r:embed="rId2"/>
          <a:stretch>
            <a:fillRect/>
          </a:stretch>
        </p:blipFill>
        <p:spPr>
          <a:xfrm>
            <a:off x="1824038" y="1294606"/>
            <a:ext cx="8559800" cy="5105400"/>
          </a:xfrm>
        </p:spPr>
      </p:pic>
      <p:sp>
        <p:nvSpPr>
          <p:cNvPr id="3" name="Date Placeholder 2">
            <a:extLst>
              <a:ext uri="{FF2B5EF4-FFF2-40B4-BE49-F238E27FC236}">
                <a16:creationId xmlns:a16="http://schemas.microsoft.com/office/drawing/2014/main" id="{5E23B3F6-B012-0341-82AD-DA78C847F20C}"/>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68A4E8C0-3032-9D46-A164-8AF1CC3DBF9F}"/>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6C9EC7F-C301-CB41-8722-237F02DCA6D2}"/>
              </a:ext>
            </a:extLst>
          </p:cNvPr>
          <p:cNvSpPr>
            <a:spLocks noGrp="1"/>
          </p:cNvSpPr>
          <p:nvPr>
            <p:ph type="sldNum" sz="quarter" idx="4"/>
          </p:nvPr>
        </p:nvSpPr>
        <p:spPr/>
        <p:txBody>
          <a:bodyPr/>
          <a:lstStyle/>
          <a:p>
            <a:fld id="{4FAB73BC-B049-4115-A692-8D63A059BFB8}" type="slidenum">
              <a:rPr lang="en-US" smtClean="0"/>
              <a:pPr/>
              <a:t>79</a:t>
            </a:fld>
            <a:endParaRPr lang="en-US" dirty="0"/>
          </a:p>
        </p:txBody>
      </p:sp>
      <p:sp>
        <p:nvSpPr>
          <p:cNvPr id="6" name="Title 5">
            <a:extLst>
              <a:ext uri="{FF2B5EF4-FFF2-40B4-BE49-F238E27FC236}">
                <a16:creationId xmlns:a16="http://schemas.microsoft.com/office/drawing/2014/main" id="{17C3B6A5-2F54-B347-800D-2492BB64BDC9}"/>
              </a:ext>
            </a:extLst>
          </p:cNvPr>
          <p:cNvSpPr>
            <a:spLocks noGrp="1"/>
          </p:cNvSpPr>
          <p:nvPr>
            <p:ph type="title"/>
          </p:nvPr>
        </p:nvSpPr>
        <p:spPr/>
        <p:txBody>
          <a:bodyPr/>
          <a:lstStyle/>
          <a:p>
            <a:r>
              <a:rPr lang="en-US" dirty="0"/>
              <a:t>High DM Validation</a:t>
            </a:r>
          </a:p>
        </p:txBody>
      </p:sp>
    </p:spTree>
    <p:extLst>
      <p:ext uri="{BB962C8B-B14F-4D97-AF65-F5344CB8AC3E}">
        <p14:creationId xmlns:p14="http://schemas.microsoft.com/office/powerpoint/2010/main" val="121089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a:extLst>
              <a:ext uri="{FF2B5EF4-FFF2-40B4-BE49-F238E27FC236}">
                <a16:creationId xmlns:a16="http://schemas.microsoft.com/office/drawing/2014/main" id="{018BE9B2-A252-744D-8BFF-F80164C1D45B}"/>
              </a:ext>
            </a:extLst>
          </p:cNvPr>
          <p:cNvPicPr>
            <a:picLocks noChangeAspect="1"/>
          </p:cNvPicPr>
          <p:nvPr/>
        </p:nvPicPr>
        <p:blipFill>
          <a:blip r:embed="rId3"/>
          <a:stretch>
            <a:fillRect/>
          </a:stretch>
        </p:blipFill>
        <p:spPr>
          <a:xfrm>
            <a:off x="7378885" y="2550134"/>
            <a:ext cx="4204182" cy="3280138"/>
          </a:xfrm>
          <a:prstGeom prst="rect">
            <a:avLst/>
          </a:prstGeom>
        </p:spPr>
      </p:pic>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5E6FF10E-EE66-6C47-ABB4-120FDDDBBCDF}"/>
                  </a:ext>
                </a:extLst>
              </p:cNvPr>
              <p:cNvSpPr>
                <a:spLocks noGrp="1"/>
              </p:cNvSpPr>
              <p:nvPr>
                <p:ph idx="1"/>
              </p:nvPr>
            </p:nvSpPr>
            <p:spPr>
              <a:xfrm>
                <a:off x="348343" y="1229480"/>
                <a:ext cx="8210941" cy="5235995"/>
              </a:xfrm>
            </p:spPr>
            <p:txBody>
              <a:bodyPr>
                <a:normAutofit/>
              </a:bodyPr>
              <a:lstStyle/>
              <a:p>
                <a:r>
                  <a:rPr lang="en-US" dirty="0"/>
                  <a:t>Higgs Interactions</a:t>
                </a:r>
              </a:p>
              <a:p>
                <a:pPr lvl="1"/>
                <a:r>
                  <a:rPr lang="en-US" dirty="0"/>
                  <a:t>Higgs mass has fermionic, bosonic, and scalar contributions</a:t>
                </a:r>
              </a:p>
              <a:p>
                <a:pPr lvl="1"/>
                <a:r>
                  <a:rPr lang="en-US" dirty="0"/>
                  <a:t>Scalar boson cancels contribution to fermion loops</a:t>
                </a:r>
              </a:p>
              <a:p>
                <a:pPr lvl="1"/>
                <a:r>
                  <a:rPr lang="en-US" dirty="0"/>
                  <a:t>Changes quadratic divergence to logarithmic </a:t>
                </a:r>
              </a:p>
              <a:p>
                <a:pPr lvl="2"/>
                <a:r>
                  <a:rPr lang="en-US" dirty="0"/>
                  <a:t>Renormalizable without fine tuning</a:t>
                </a:r>
              </a:p>
              <a:p>
                <a:pPr lvl="1"/>
                <a:endParaRPr lang="en-US" b="0" i="1" dirty="0">
                  <a:latin typeface="Cambria Math" panose="02040503050406030204" pitchFamily="18" charset="0"/>
                  <a:ea typeface="Cambria Math" panose="02040503050406030204" pitchFamily="18" charset="0"/>
                </a:endParaRPr>
              </a:p>
              <a:p>
                <a:pPr lvl="1"/>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sty m:val="p"/>
                            </m:rPr>
                            <a:rPr lang="en-US" b="0" i="0" smtClean="0">
                              <a:latin typeface="Cambria Math" panose="02040503050406030204" pitchFamily="18" charset="0"/>
                              <a:ea typeface="Cambria Math" panose="02040503050406030204" pitchFamily="18" charset="0"/>
                            </a:rPr>
                            <m:t>Δ</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𝑚</m:t>
                              </m:r>
                            </m:e>
                            <m:sub>
                              <m:r>
                                <a:rPr lang="en-US" b="0" i="1" smtClean="0">
                                  <a:latin typeface="Cambria Math" panose="02040503050406030204" pitchFamily="18" charset="0"/>
                                  <a:ea typeface="Cambria Math" panose="02040503050406030204" pitchFamily="18" charset="0"/>
                                </a:rPr>
                                <m:t>𝐻</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𝑓</m:t>
                                          </m:r>
                                        </m:sub>
                                      </m:sSub>
                                    </m:e>
                                  </m:d>
                                </m:e>
                                <m:sup>
                                  <m:r>
                                    <a:rPr lang="en-US" i="1">
                                      <a:latin typeface="Cambria Math" panose="02040503050406030204" pitchFamily="18" charset="0"/>
                                    </a:rPr>
                                    <m:t>2</m:t>
                                  </m:r>
                                </m:sup>
                              </m:sSup>
                            </m:num>
                            <m:den>
                              <m:r>
                                <a:rPr lang="en-US" i="1">
                                  <a:latin typeface="Cambria Math" panose="02040503050406030204" pitchFamily="18" charset="0"/>
                                </a:rPr>
                                <m:t>8</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den>
                          </m:f>
                          <m:sSubSup>
                            <m:sSubSupPr>
                              <m:ctrlPr>
                                <a:rPr lang="en-US" i="1">
                                  <a:latin typeface="Cambria Math" panose="02040503050406030204" pitchFamily="18" charset="0"/>
                                </a:rPr>
                              </m:ctrlPr>
                            </m:sSubSupPr>
                            <m:e>
                              <m:r>
                                <m:rPr>
                                  <m:sty m:val="p"/>
                                </m:rPr>
                                <a:rPr lang="en-US">
                                  <a:latin typeface="Cambria Math" panose="02040503050406030204" pitchFamily="18" charset="0"/>
                                </a:rPr>
                                <m:t>Λ</m:t>
                              </m:r>
                            </m:e>
                            <m:sub>
                              <m:r>
                                <a:rPr lang="en-US" i="1">
                                  <a:latin typeface="Cambria Math" panose="02040503050406030204" pitchFamily="18" charset="0"/>
                                </a:rPr>
                                <m:t>𝑈𝑉</m:t>
                              </m:r>
                            </m:sub>
                            <m:sup>
                              <m:r>
                                <a:rPr lang="en-US" i="1">
                                  <a:latin typeface="Cambria Math" panose="02040503050406030204" pitchFamily="18" charset="0"/>
                                </a:rPr>
                                <m:t>2</m:t>
                              </m:r>
                            </m:sup>
                          </m:sSubSup>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m:rPr>
                              <m:nor/>
                            </m:rP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                       </m:t>
                          </m:r>
                        </m:e>
                      </m:mr>
                      <m:mr>
                        <m:e>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𝜆</m:t>
                                  </m:r>
                                </m:e>
                                <m:sub>
                                  <m:r>
                                    <a:rPr lang="en-US" i="1">
                                      <a:latin typeface="Cambria Math" panose="02040503050406030204" pitchFamily="18" charset="0"/>
                                    </a:rPr>
                                    <m:t>𝑆</m:t>
                                  </m:r>
                                </m:sub>
                              </m:sSub>
                            </m:num>
                            <m:den>
                              <m:r>
                                <a:rPr lang="en-US" i="1">
                                  <a:latin typeface="Cambria Math" panose="02040503050406030204" pitchFamily="18" charset="0"/>
                                </a:rPr>
                                <m:t>16</m:t>
                              </m:r>
                              <m:sSup>
                                <m:sSupPr>
                                  <m:ctrlPr>
                                    <a:rPr lang="en-US" i="1">
                                      <a:latin typeface="Cambria Math" panose="02040503050406030204" pitchFamily="18" charset="0"/>
                                    </a:rPr>
                                  </m:ctrlPr>
                                </m:sSupPr>
                                <m:e>
                                  <m:r>
                                    <a:rPr lang="en-US" i="1">
                                      <a:latin typeface="Cambria Math" panose="02040503050406030204" pitchFamily="18" charset="0"/>
                                    </a:rPr>
                                    <m:t>𝜋</m:t>
                                  </m:r>
                                </m:e>
                                <m:sup>
                                  <m:r>
                                    <a:rPr lang="en-US" i="1">
                                      <a:latin typeface="Cambria Math" panose="02040503050406030204" pitchFamily="18" charset="0"/>
                                    </a:rPr>
                                    <m:t>2</m:t>
                                  </m:r>
                                </m:sup>
                              </m:sSup>
                            </m:den>
                          </m:f>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Λ</m:t>
                              </m:r>
                            </m:e>
                            <m:sub>
                              <m:r>
                                <a:rPr lang="en-US" i="1">
                                  <a:latin typeface="Cambria Math" panose="02040503050406030204" pitchFamily="18" charset="0"/>
                                </a:rPr>
                                <m:t>𝑈𝑉</m:t>
                              </m:r>
                            </m:sub>
                            <m:sup>
                              <m:r>
                                <a:rPr lang="en-US" i="1">
                                  <a:latin typeface="Cambria Math" panose="02040503050406030204" pitchFamily="18" charset="0"/>
                                </a:rPr>
                                <m:t>2</m:t>
                              </m:r>
                            </m:sup>
                          </m:sSubSup>
                          <m:r>
                            <a:rPr lang="en-US" i="1">
                              <a:latin typeface="Cambria Math" panose="02040503050406030204" pitchFamily="18" charset="0"/>
                            </a:rPr>
                            <m:t>−2</m:t>
                          </m:r>
                          <m:sSubSup>
                            <m:sSubSupPr>
                              <m:ctrlPr>
                                <a:rPr lang="en-US" i="1">
                                  <a:latin typeface="Cambria Math" panose="02040503050406030204" pitchFamily="18" charset="0"/>
                                </a:rPr>
                              </m:ctrlPr>
                            </m:sSubSupPr>
                            <m:e>
                              <m:r>
                                <a:rPr lang="en-US" i="1">
                                  <a:latin typeface="Cambria Math" panose="02040503050406030204" pitchFamily="18" charset="0"/>
                                </a:rPr>
                                <m:t>𝑚</m:t>
                              </m:r>
                            </m:e>
                            <m:sub>
                              <m:r>
                                <a:rPr lang="en-US" i="1">
                                  <a:latin typeface="Cambria Math" panose="02040503050406030204" pitchFamily="18" charset="0"/>
                                </a:rPr>
                                <m:t>𝑆</m:t>
                              </m:r>
                            </m:sub>
                            <m:sup>
                              <m:r>
                                <a:rPr lang="en-US" i="1">
                                  <a:latin typeface="Cambria Math" panose="02040503050406030204" pitchFamily="18" charset="0"/>
                                </a:rPr>
                                <m:t>2</m:t>
                              </m:r>
                            </m:sup>
                          </m:sSubSup>
                          <m:r>
                            <m:rPr>
                              <m:nor/>
                            </m:rPr>
                            <a:rPr lang="en-US">
                              <a:latin typeface="Cambria Math" panose="02040503050406030204" pitchFamily="18" charset="0"/>
                            </a:rPr>
                            <m:t>ln</m:t>
                          </m:r>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m:rPr>
                                          <m:sty m:val="p"/>
                                        </m:rPr>
                                        <a:rPr lang="en-US">
                                          <a:latin typeface="Cambria Math" panose="02040503050406030204" pitchFamily="18" charset="0"/>
                                        </a:rPr>
                                        <m:t>Λ</m:t>
                                      </m:r>
                                    </m:e>
                                    <m:sub>
                                      <m:r>
                                        <a:rPr lang="en-US" i="1">
                                          <a:latin typeface="Cambria Math" panose="02040503050406030204" pitchFamily="18" charset="0"/>
                                        </a:rPr>
                                        <m:t>𝑈𝑉</m:t>
                                      </m:r>
                                    </m:sub>
                                  </m:sSub>
                                </m:num>
                                <m:den>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𝑆</m:t>
                                      </m:r>
                                    </m:sub>
                                  </m:sSub>
                                </m:den>
                              </m:f>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m:t>
                          </m:r>
                          <m:r>
                            <m:rPr>
                              <m:nor/>
                            </m:rPr>
                            <a:rPr lang="en-US" dirty="0"/>
                            <m:t> </m:t>
                          </m:r>
                        </m:e>
                      </m:mr>
                    </m:m>
                  </m:oMath>
                </a14:m>
                <a:endParaRPr lang="en-US" b="0" i="1" dirty="0">
                  <a:latin typeface="Cambria Math" panose="02040503050406030204" pitchFamily="18" charset="0"/>
                  <a:ea typeface="Cambria Math" panose="02040503050406030204" pitchFamily="18" charset="0"/>
                </a:endParaRPr>
              </a:p>
            </p:txBody>
          </p:sp>
        </mc:Choice>
        <mc:Fallback>
          <p:sp>
            <p:nvSpPr>
              <p:cNvPr id="2" name="Content Placeholder 1">
                <a:extLst>
                  <a:ext uri="{FF2B5EF4-FFF2-40B4-BE49-F238E27FC236}">
                    <a16:creationId xmlns:a16="http://schemas.microsoft.com/office/drawing/2014/main" id="{5E6FF10E-EE66-6C47-ABB4-120FDDDBBCDF}"/>
                  </a:ext>
                </a:extLst>
              </p:cNvPr>
              <p:cNvSpPr>
                <a:spLocks noGrp="1" noRot="1" noChangeAspect="1" noMove="1" noResize="1" noEditPoints="1" noAdjustHandles="1" noChangeArrowheads="1" noChangeShapeType="1" noTextEdit="1"/>
              </p:cNvSpPr>
              <p:nvPr>
                <p:ph idx="1"/>
              </p:nvPr>
            </p:nvSpPr>
            <p:spPr>
              <a:xfrm>
                <a:off x="348343" y="1229480"/>
                <a:ext cx="8210941" cy="5235995"/>
              </a:xfrm>
              <a:blipFill>
                <a:blip r:embed="rId4"/>
                <a:stretch>
                  <a:fillRect l="-1543" t="-1937"/>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4EFE08FD-1E44-3F49-8751-464284805F17}"/>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8C67F71-FC85-904B-81CC-7F7DAF5C31DA}"/>
              </a:ext>
            </a:extLst>
          </p:cNvPr>
          <p:cNvSpPr>
            <a:spLocks noGrp="1"/>
          </p:cNvSpPr>
          <p:nvPr>
            <p:ph type="sldNum" sz="quarter" idx="4"/>
          </p:nvPr>
        </p:nvSpPr>
        <p:spPr/>
        <p:txBody>
          <a:bodyPr/>
          <a:lstStyle/>
          <a:p>
            <a:fld id="{4FAB73BC-B049-4115-A692-8D63A059BFB8}" type="slidenum">
              <a:rPr lang="en-US" smtClean="0"/>
              <a:pPr/>
              <a:t>8</a:t>
            </a:fld>
            <a:endParaRPr lang="en-US" dirty="0"/>
          </a:p>
        </p:txBody>
      </p:sp>
      <p:sp>
        <p:nvSpPr>
          <p:cNvPr id="6" name="Title 5">
            <a:extLst>
              <a:ext uri="{FF2B5EF4-FFF2-40B4-BE49-F238E27FC236}">
                <a16:creationId xmlns:a16="http://schemas.microsoft.com/office/drawing/2014/main" id="{9EC7FCF7-6432-7045-A8F5-3A85CF9379B8}"/>
              </a:ext>
            </a:extLst>
          </p:cNvPr>
          <p:cNvSpPr>
            <a:spLocks noGrp="1"/>
          </p:cNvSpPr>
          <p:nvPr>
            <p:ph type="title"/>
          </p:nvPr>
        </p:nvSpPr>
        <p:spPr/>
        <p:txBody>
          <a:bodyPr/>
          <a:lstStyle/>
          <a:p>
            <a:r>
              <a:rPr lang="en-US" dirty="0"/>
              <a:t>Hierarchy Solution</a:t>
            </a:r>
          </a:p>
        </p:txBody>
      </p:sp>
      <p:sp>
        <p:nvSpPr>
          <p:cNvPr id="13" name="Rectangle 12">
            <a:extLst>
              <a:ext uri="{FF2B5EF4-FFF2-40B4-BE49-F238E27FC236}">
                <a16:creationId xmlns:a16="http://schemas.microsoft.com/office/drawing/2014/main" id="{A8A5C98E-F91D-BA4C-AE12-22B3EFF91E0A}"/>
              </a:ext>
            </a:extLst>
          </p:cNvPr>
          <p:cNvSpPr/>
          <p:nvPr/>
        </p:nvSpPr>
        <p:spPr>
          <a:xfrm>
            <a:off x="9185892" y="2193185"/>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28870F-DDFB-C046-B035-C6EB73F1901B}"/>
              </a:ext>
            </a:extLst>
          </p:cNvPr>
          <p:cNvSpPr/>
          <p:nvPr/>
        </p:nvSpPr>
        <p:spPr>
          <a:xfrm>
            <a:off x="11123376" y="2176769"/>
            <a:ext cx="319482" cy="2089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C2B3FC-0E98-7F4E-9AB4-5F0C4C7277AE}"/>
              </a:ext>
            </a:extLst>
          </p:cNvPr>
          <p:cNvSpPr/>
          <p:nvPr/>
        </p:nvSpPr>
        <p:spPr>
          <a:xfrm>
            <a:off x="10184195" y="2906260"/>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E0F9B18-9AFC-3541-832D-48DC40680BEA}"/>
              </a:ext>
            </a:extLst>
          </p:cNvPr>
          <p:cNvSpPr/>
          <p:nvPr/>
        </p:nvSpPr>
        <p:spPr>
          <a:xfrm>
            <a:off x="10097022" y="1796456"/>
            <a:ext cx="256347" cy="2167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6ADFA74-9B97-2542-B39E-BA665A78F45E}"/>
              </a:ext>
            </a:extLst>
          </p:cNvPr>
          <p:cNvSpPr/>
          <p:nvPr/>
        </p:nvSpPr>
        <p:spPr>
          <a:xfrm>
            <a:off x="11264744" y="3736941"/>
            <a:ext cx="178114" cy="192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799CC1-3DD9-D947-BFBD-14E297FED0C2}"/>
                  </a:ext>
                </a:extLst>
              </p:cNvPr>
              <p:cNvSpPr txBox="1"/>
              <p:nvPr/>
            </p:nvSpPr>
            <p:spPr>
              <a:xfrm>
                <a:off x="8240144" y="2866862"/>
                <a:ext cx="4870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7" name="TextBox 6">
                <a:extLst>
                  <a:ext uri="{FF2B5EF4-FFF2-40B4-BE49-F238E27FC236}">
                    <a16:creationId xmlns:a16="http://schemas.microsoft.com/office/drawing/2014/main" id="{1E799CC1-3DD9-D947-BFBD-14E297FED0C2}"/>
                  </a:ext>
                </a:extLst>
              </p:cNvPr>
              <p:cNvSpPr txBox="1">
                <a:spLocks noRot="1" noChangeAspect="1" noMove="1" noResize="1" noEditPoints="1" noAdjustHandles="1" noChangeArrowheads="1" noChangeShapeType="1" noTextEdit="1"/>
              </p:cNvSpPr>
              <p:nvPr/>
            </p:nvSpPr>
            <p:spPr>
              <a:xfrm>
                <a:off x="8240144" y="2866862"/>
                <a:ext cx="48705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69EE017-9D27-4142-8651-60D94ACFC11C}"/>
                  </a:ext>
                </a:extLst>
              </p:cNvPr>
              <p:cNvSpPr txBox="1"/>
              <p:nvPr/>
            </p:nvSpPr>
            <p:spPr>
              <a:xfrm>
                <a:off x="10402667" y="2922949"/>
                <a:ext cx="48705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21" name="TextBox 20">
                <a:extLst>
                  <a:ext uri="{FF2B5EF4-FFF2-40B4-BE49-F238E27FC236}">
                    <a16:creationId xmlns:a16="http://schemas.microsoft.com/office/drawing/2014/main" id="{869EE017-9D27-4142-8651-60D94ACFC11C}"/>
                  </a:ext>
                </a:extLst>
              </p:cNvPr>
              <p:cNvSpPr txBox="1">
                <a:spLocks noRot="1" noChangeAspect="1" noMove="1" noResize="1" noEditPoints="1" noAdjustHandles="1" noChangeArrowheads="1" noChangeShapeType="1" noTextEdit="1"/>
              </p:cNvSpPr>
              <p:nvPr/>
            </p:nvSpPr>
            <p:spPr>
              <a:xfrm>
                <a:off x="10402667" y="2922949"/>
                <a:ext cx="48705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575A0BE-BBC8-044E-B299-2DAE99124C4E}"/>
                  </a:ext>
                </a:extLst>
              </p:cNvPr>
              <p:cNvSpPr txBox="1"/>
              <p:nvPr/>
            </p:nvSpPr>
            <p:spPr>
              <a:xfrm>
                <a:off x="9167638" y="2357629"/>
                <a:ext cx="64478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𝑓</m:t>
                      </m:r>
                    </m:oMath>
                  </m:oMathPara>
                </a14:m>
                <a:endParaRPr lang="en-US" sz="2400" dirty="0"/>
              </a:p>
            </p:txBody>
          </p:sp>
        </mc:Choice>
        <mc:Fallback xmlns="">
          <p:sp>
            <p:nvSpPr>
              <p:cNvPr id="9" name="TextBox 8">
                <a:extLst>
                  <a:ext uri="{FF2B5EF4-FFF2-40B4-BE49-F238E27FC236}">
                    <a16:creationId xmlns:a16="http://schemas.microsoft.com/office/drawing/2014/main" id="{E575A0BE-BBC8-044E-B299-2DAE99124C4E}"/>
                  </a:ext>
                </a:extLst>
              </p:cNvPr>
              <p:cNvSpPr txBox="1">
                <a:spLocks noRot="1" noChangeAspect="1" noMove="1" noResize="1" noEditPoints="1" noAdjustHandles="1" noChangeArrowheads="1" noChangeShapeType="1" noTextEdit="1"/>
              </p:cNvSpPr>
              <p:nvPr/>
            </p:nvSpPr>
            <p:spPr>
              <a:xfrm>
                <a:off x="9167638" y="2357629"/>
                <a:ext cx="644781" cy="461665"/>
              </a:xfrm>
              <a:prstGeom prst="rect">
                <a:avLst/>
              </a:prstGeom>
              <a:blipFill>
                <a:blip r:embed="rId7"/>
                <a:stretch>
                  <a:fillRect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C198689-6351-0D45-8C87-31E4E92C9A47}"/>
                  </a:ext>
                </a:extLst>
              </p:cNvPr>
              <p:cNvSpPr txBox="1"/>
              <p:nvPr/>
            </p:nvSpPr>
            <p:spPr>
              <a:xfrm>
                <a:off x="9329238" y="3881201"/>
                <a:ext cx="432554" cy="4707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𝑓</m:t>
                          </m:r>
                        </m:e>
                      </m:acc>
                    </m:oMath>
                  </m:oMathPara>
                </a14:m>
                <a:endParaRPr lang="en-US" sz="2400" dirty="0"/>
              </a:p>
            </p:txBody>
          </p:sp>
        </mc:Choice>
        <mc:Fallback xmlns="">
          <p:sp>
            <p:nvSpPr>
              <p:cNvPr id="10" name="TextBox 9">
                <a:extLst>
                  <a:ext uri="{FF2B5EF4-FFF2-40B4-BE49-F238E27FC236}">
                    <a16:creationId xmlns:a16="http://schemas.microsoft.com/office/drawing/2014/main" id="{BC198689-6351-0D45-8C87-31E4E92C9A47}"/>
                  </a:ext>
                </a:extLst>
              </p:cNvPr>
              <p:cNvSpPr txBox="1">
                <a:spLocks noRot="1" noChangeAspect="1" noMove="1" noResize="1" noEditPoints="1" noAdjustHandles="1" noChangeArrowheads="1" noChangeShapeType="1" noTextEdit="1"/>
              </p:cNvSpPr>
              <p:nvPr/>
            </p:nvSpPr>
            <p:spPr>
              <a:xfrm>
                <a:off x="9329238" y="3881201"/>
                <a:ext cx="432554" cy="470706"/>
              </a:xfrm>
              <a:prstGeom prst="rect">
                <a:avLst/>
              </a:prstGeom>
              <a:blipFill>
                <a:blip r:embed="rId8"/>
                <a:stretch>
                  <a:fillRect l="-2857"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DD1215D-ECF6-5E45-809D-C07E033C9BAD}"/>
                  </a:ext>
                </a:extLst>
              </p:cNvPr>
              <p:cNvSpPr txBox="1"/>
              <p:nvPr/>
            </p:nvSpPr>
            <p:spPr>
              <a:xfrm>
                <a:off x="8661024" y="4569876"/>
                <a:ext cx="4231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oMath>
                  </m:oMathPara>
                </a14:m>
                <a:endParaRPr lang="en-US" sz="2400" dirty="0"/>
              </a:p>
            </p:txBody>
          </p:sp>
        </mc:Choice>
        <mc:Fallback xmlns="">
          <p:sp>
            <p:nvSpPr>
              <p:cNvPr id="11" name="TextBox 10">
                <a:extLst>
                  <a:ext uri="{FF2B5EF4-FFF2-40B4-BE49-F238E27FC236}">
                    <a16:creationId xmlns:a16="http://schemas.microsoft.com/office/drawing/2014/main" id="{0DD1215D-ECF6-5E45-809D-C07E033C9BAD}"/>
                  </a:ext>
                </a:extLst>
              </p:cNvPr>
              <p:cNvSpPr txBox="1">
                <a:spLocks noRot="1" noChangeAspect="1" noMove="1" noResize="1" noEditPoints="1" noAdjustHandles="1" noChangeArrowheads="1" noChangeShapeType="1" noTextEdit="1"/>
              </p:cNvSpPr>
              <p:nvPr/>
            </p:nvSpPr>
            <p:spPr>
              <a:xfrm>
                <a:off x="8661024" y="4569876"/>
                <a:ext cx="423128" cy="461665"/>
              </a:xfrm>
              <a:prstGeom prst="rect">
                <a:avLst/>
              </a:prstGeom>
              <a:blipFill>
                <a:blip r:embed="rId9"/>
                <a:stretch>
                  <a:fillRect/>
                </a:stretch>
              </a:blipFill>
            </p:spPr>
            <p:txBody>
              <a:bodyPr/>
              <a:lstStyle/>
              <a:p>
                <a:r>
                  <a:rPr lang="en-US">
                    <a:noFill/>
                  </a:rPr>
                  <a:t> </a:t>
                </a:r>
              </a:p>
            </p:txBody>
          </p:sp>
        </mc:Fallback>
      </mc:AlternateContent>
      <p:sp>
        <p:nvSpPr>
          <p:cNvPr id="25" name="Date Placeholder 2">
            <a:extLst>
              <a:ext uri="{FF2B5EF4-FFF2-40B4-BE49-F238E27FC236}">
                <a16:creationId xmlns:a16="http://schemas.microsoft.com/office/drawing/2014/main" id="{345D3589-DCFB-3849-82EA-6A830987CEF6}"/>
              </a:ext>
            </a:extLst>
          </p:cNvPr>
          <p:cNvSpPr>
            <a:spLocks noGrp="1"/>
          </p:cNvSpPr>
          <p:nvPr>
            <p:ph type="dt" sz="half" idx="2"/>
          </p:nvPr>
        </p:nvSpPr>
        <p:spPr>
          <a:xfrm>
            <a:off x="0" y="6492881"/>
            <a:ext cx="1564163" cy="365125"/>
          </a:xfrm>
        </p:spPr>
        <p:txBody>
          <a:bodyPr/>
          <a:lstStyle/>
          <a:p>
            <a:fld id="{0E44E4DB-7950-E345-B460-B60DDC3292FF}" type="datetime1">
              <a:rPr lang="en-US" smtClean="0"/>
              <a:pPr/>
              <a:t>12/16/19</a:t>
            </a:fld>
            <a:endParaRPr lang="en-US" dirty="0"/>
          </a:p>
        </p:txBody>
      </p:sp>
      <p:pic>
        <p:nvPicPr>
          <p:cNvPr id="8" name="Picture 7">
            <a:extLst>
              <a:ext uri="{FF2B5EF4-FFF2-40B4-BE49-F238E27FC236}">
                <a16:creationId xmlns:a16="http://schemas.microsoft.com/office/drawing/2014/main" id="{50E9FF8F-C229-9145-B704-02FC8398447E}"/>
              </a:ext>
            </a:extLst>
          </p:cNvPr>
          <p:cNvPicPr>
            <a:picLocks noChangeAspect="1"/>
          </p:cNvPicPr>
          <p:nvPr/>
        </p:nvPicPr>
        <p:blipFill>
          <a:blip r:embed="rId10"/>
          <a:stretch>
            <a:fillRect/>
          </a:stretch>
        </p:blipFill>
        <p:spPr>
          <a:xfrm>
            <a:off x="9785876" y="8817"/>
            <a:ext cx="1435100" cy="1447800"/>
          </a:xfrm>
          <a:prstGeom prst="rect">
            <a:avLst/>
          </a:prstGeom>
        </p:spPr>
      </p:pic>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211A7F0-153D-7148-B58D-950C6FCB8BFC}"/>
                  </a:ext>
                </a:extLst>
              </p:cNvPr>
              <p:cNvSpPr txBox="1"/>
              <p:nvPr/>
            </p:nvSpPr>
            <p:spPr>
              <a:xfrm>
                <a:off x="10439889" y="4797191"/>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39" name="TextBox 38">
                <a:extLst>
                  <a:ext uri="{FF2B5EF4-FFF2-40B4-BE49-F238E27FC236}">
                    <a16:creationId xmlns:a16="http://schemas.microsoft.com/office/drawing/2014/main" id="{0211A7F0-153D-7148-B58D-950C6FCB8BFC}"/>
                  </a:ext>
                </a:extLst>
              </p:cNvPr>
              <p:cNvSpPr txBox="1">
                <a:spLocks noRot="1" noChangeAspect="1" noMove="1" noResize="1" noEditPoints="1" noAdjustHandles="1" noChangeArrowheads="1" noChangeShapeType="1" noTextEdit="1"/>
              </p:cNvSpPr>
              <p:nvPr/>
            </p:nvSpPr>
            <p:spPr>
              <a:xfrm>
                <a:off x="10439889" y="4797191"/>
                <a:ext cx="412612" cy="461665"/>
              </a:xfrm>
              <a:prstGeom prst="rect">
                <a:avLst/>
              </a:prstGeom>
              <a:blipFill>
                <a:blip r:embed="rId11"/>
                <a:stretch>
                  <a:fillRect l="-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527716A-22C4-8A47-A5CA-12F41BCF7C7A}"/>
                  </a:ext>
                </a:extLst>
              </p:cNvPr>
              <p:cNvSpPr txBox="1"/>
              <p:nvPr/>
            </p:nvSpPr>
            <p:spPr>
              <a:xfrm>
                <a:off x="7954102" y="4824038"/>
                <a:ext cx="412612"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𝐻</m:t>
                      </m:r>
                    </m:oMath>
                  </m:oMathPara>
                </a14:m>
                <a:endParaRPr lang="en-US" sz="2400" dirty="0"/>
              </a:p>
            </p:txBody>
          </p:sp>
        </mc:Choice>
        <mc:Fallback xmlns="">
          <p:sp>
            <p:nvSpPr>
              <p:cNvPr id="40" name="TextBox 39">
                <a:extLst>
                  <a:ext uri="{FF2B5EF4-FFF2-40B4-BE49-F238E27FC236}">
                    <a16:creationId xmlns:a16="http://schemas.microsoft.com/office/drawing/2014/main" id="{C527716A-22C4-8A47-A5CA-12F41BCF7C7A}"/>
                  </a:ext>
                </a:extLst>
              </p:cNvPr>
              <p:cNvSpPr txBox="1">
                <a:spLocks noRot="1" noChangeAspect="1" noMove="1" noResize="1" noEditPoints="1" noAdjustHandles="1" noChangeArrowheads="1" noChangeShapeType="1" noTextEdit="1"/>
              </p:cNvSpPr>
              <p:nvPr/>
            </p:nvSpPr>
            <p:spPr>
              <a:xfrm>
                <a:off x="7954102" y="4824038"/>
                <a:ext cx="412612" cy="461665"/>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40C880E-A93F-9F46-BD4B-F9BA3234D86D}"/>
                  </a:ext>
                </a:extLst>
              </p:cNvPr>
              <p:cNvSpPr txBox="1"/>
              <p:nvPr/>
            </p:nvSpPr>
            <p:spPr>
              <a:xfrm>
                <a:off x="9955008" y="4594276"/>
                <a:ext cx="42312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𝑆</m:t>
                      </m:r>
                    </m:oMath>
                  </m:oMathPara>
                </a14:m>
                <a:endParaRPr lang="en-US" sz="2400" dirty="0"/>
              </a:p>
            </p:txBody>
          </p:sp>
        </mc:Choice>
        <mc:Fallback xmlns="">
          <p:sp>
            <p:nvSpPr>
              <p:cNvPr id="41" name="TextBox 40">
                <a:extLst>
                  <a:ext uri="{FF2B5EF4-FFF2-40B4-BE49-F238E27FC236}">
                    <a16:creationId xmlns:a16="http://schemas.microsoft.com/office/drawing/2014/main" id="{240C880E-A93F-9F46-BD4B-F9BA3234D86D}"/>
                  </a:ext>
                </a:extLst>
              </p:cNvPr>
              <p:cNvSpPr txBox="1">
                <a:spLocks noRot="1" noChangeAspect="1" noMove="1" noResize="1" noEditPoints="1" noAdjustHandles="1" noChangeArrowheads="1" noChangeShapeType="1" noTextEdit="1"/>
              </p:cNvSpPr>
              <p:nvPr/>
            </p:nvSpPr>
            <p:spPr>
              <a:xfrm>
                <a:off x="9955008" y="4594276"/>
                <a:ext cx="423128" cy="461665"/>
              </a:xfrm>
              <a:prstGeom prst="rect">
                <a:avLst/>
              </a:prstGeom>
              <a:blipFill>
                <a:blip r:embed="rId13"/>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DE384753-2667-5E4D-A68D-420A375DEA2F}"/>
              </a:ext>
            </a:extLst>
          </p:cNvPr>
          <p:cNvSpPr txBox="1"/>
          <p:nvPr/>
        </p:nvSpPr>
        <p:spPr>
          <a:xfrm>
            <a:off x="0" y="5757862"/>
            <a:ext cx="2403222" cy="369332"/>
          </a:xfrm>
          <a:prstGeom prst="rect">
            <a:avLst/>
          </a:prstGeom>
          <a:noFill/>
        </p:spPr>
        <p:txBody>
          <a:bodyPr wrap="none" rtlCol="0">
            <a:spAutoFit/>
          </a:bodyPr>
          <a:lstStyle/>
          <a:p>
            <a:r>
              <a:rPr lang="en-US" dirty="0" err="1"/>
              <a:t>arXiv</a:t>
            </a:r>
            <a:r>
              <a:rPr lang="en-US" dirty="0"/>
              <a:t>: hep-</a:t>
            </a:r>
            <a:r>
              <a:rPr lang="en-US" dirty="0" err="1"/>
              <a:t>ph</a:t>
            </a:r>
            <a:r>
              <a:rPr lang="en-US" dirty="0"/>
              <a:t>/9709356 </a:t>
            </a:r>
            <a:endParaRPr lang="en-US" dirty="0">
              <a:effectLst/>
            </a:endParaRPr>
          </a:p>
        </p:txBody>
      </p:sp>
    </p:spTree>
    <p:extLst>
      <p:ext uri="{BB962C8B-B14F-4D97-AF65-F5344CB8AC3E}">
        <p14:creationId xmlns:p14="http://schemas.microsoft.com/office/powerpoint/2010/main" val="5648217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45A6EE88-6B3B-CD43-9670-3622214071F7}"/>
              </a:ext>
            </a:extLst>
          </p:cNvPr>
          <p:cNvPicPr>
            <a:picLocks noGrp="1" noChangeAspect="1"/>
          </p:cNvPicPr>
          <p:nvPr>
            <p:ph idx="1"/>
          </p:nvPr>
        </p:nvPicPr>
        <p:blipFill>
          <a:blip r:embed="rId2"/>
          <a:stretch>
            <a:fillRect/>
          </a:stretch>
        </p:blipFill>
        <p:spPr>
          <a:xfrm>
            <a:off x="-1" y="1159138"/>
            <a:ext cx="5723467" cy="5410465"/>
          </a:xfrm>
        </p:spPr>
      </p:pic>
      <p:sp>
        <p:nvSpPr>
          <p:cNvPr id="3" name="Date Placeholder 2">
            <a:extLst>
              <a:ext uri="{FF2B5EF4-FFF2-40B4-BE49-F238E27FC236}">
                <a16:creationId xmlns:a16="http://schemas.microsoft.com/office/drawing/2014/main" id="{316B847C-DC6E-F34B-A433-0AD9733FF9DC}"/>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942D2F84-AFA2-9E4E-BC99-C443640EF8A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B9565F00-E16D-EE45-A63A-590B0FC63783}"/>
              </a:ext>
            </a:extLst>
          </p:cNvPr>
          <p:cNvSpPr>
            <a:spLocks noGrp="1"/>
          </p:cNvSpPr>
          <p:nvPr>
            <p:ph type="sldNum" sz="quarter" idx="4"/>
          </p:nvPr>
        </p:nvSpPr>
        <p:spPr/>
        <p:txBody>
          <a:bodyPr/>
          <a:lstStyle/>
          <a:p>
            <a:fld id="{4FAB73BC-B049-4115-A692-8D63A059BFB8}" type="slidenum">
              <a:rPr lang="en-US" smtClean="0"/>
              <a:pPr/>
              <a:t>80</a:t>
            </a:fld>
            <a:endParaRPr lang="en-US" dirty="0"/>
          </a:p>
        </p:txBody>
      </p:sp>
      <p:sp>
        <p:nvSpPr>
          <p:cNvPr id="6" name="Title 5">
            <a:extLst>
              <a:ext uri="{FF2B5EF4-FFF2-40B4-BE49-F238E27FC236}">
                <a16:creationId xmlns:a16="http://schemas.microsoft.com/office/drawing/2014/main" id="{0CDC4C9E-268F-5842-8245-41D94DD5F125}"/>
              </a:ext>
            </a:extLst>
          </p:cNvPr>
          <p:cNvSpPr>
            <a:spLocks noGrp="1"/>
          </p:cNvSpPr>
          <p:nvPr>
            <p:ph type="title"/>
          </p:nvPr>
        </p:nvSpPr>
        <p:spPr/>
        <p:txBody>
          <a:bodyPr/>
          <a:lstStyle/>
          <a:p>
            <a:r>
              <a:rPr lang="en-US" dirty="0"/>
              <a:t>Validation Pulls</a:t>
            </a:r>
          </a:p>
        </p:txBody>
      </p:sp>
      <p:pic>
        <p:nvPicPr>
          <p:cNvPr id="10" name="Picture 9">
            <a:extLst>
              <a:ext uri="{FF2B5EF4-FFF2-40B4-BE49-F238E27FC236}">
                <a16:creationId xmlns:a16="http://schemas.microsoft.com/office/drawing/2014/main" id="{864FE0D2-032B-F34F-942D-F30A3520065F}"/>
              </a:ext>
            </a:extLst>
          </p:cNvPr>
          <p:cNvPicPr>
            <a:picLocks noChangeAspect="1"/>
          </p:cNvPicPr>
          <p:nvPr/>
        </p:nvPicPr>
        <p:blipFill>
          <a:blip r:embed="rId3"/>
          <a:stretch>
            <a:fillRect/>
          </a:stretch>
        </p:blipFill>
        <p:spPr>
          <a:xfrm>
            <a:off x="5450417" y="1159138"/>
            <a:ext cx="5723466" cy="5417194"/>
          </a:xfrm>
          <a:prstGeom prst="rect">
            <a:avLst/>
          </a:prstGeom>
        </p:spPr>
      </p:pic>
    </p:spTree>
    <p:extLst>
      <p:ext uri="{BB962C8B-B14F-4D97-AF65-F5344CB8AC3E}">
        <p14:creationId xmlns:p14="http://schemas.microsoft.com/office/powerpoint/2010/main" val="41398824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3"/>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81</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Tree>
    <p:extLst>
      <p:ext uri="{BB962C8B-B14F-4D97-AF65-F5344CB8AC3E}">
        <p14:creationId xmlns:p14="http://schemas.microsoft.com/office/powerpoint/2010/main" val="28679329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82</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9407858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83</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79918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84</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A3DA1F-B883-F84A-97BD-97AB1001B625}"/>
              </a:ext>
            </a:extLst>
          </p:cNvPr>
          <p:cNvSpPr/>
          <p:nvPr/>
        </p:nvSpPr>
        <p:spPr>
          <a:xfrm>
            <a:off x="838198" y="2943916"/>
            <a:ext cx="10515599" cy="2798961"/>
          </a:xfrm>
          <a:prstGeom prst="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06786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4E17EFD-89A2-0343-904D-3A7DB4F10261}"/>
              </a:ext>
            </a:extLst>
          </p:cNvPr>
          <p:cNvPicPr>
            <a:picLocks noGrp="1" noChangeAspect="1"/>
          </p:cNvPicPr>
          <p:nvPr>
            <p:ph idx="1"/>
          </p:nvPr>
        </p:nvPicPr>
        <p:blipFill>
          <a:blip r:embed="rId2"/>
          <a:stretch>
            <a:fillRect/>
          </a:stretch>
        </p:blipFill>
        <p:spPr>
          <a:xfrm>
            <a:off x="838200" y="1024195"/>
            <a:ext cx="10515599" cy="5447115"/>
          </a:xfrm>
        </p:spPr>
      </p:pic>
      <p:sp>
        <p:nvSpPr>
          <p:cNvPr id="3" name="Date Placeholder 2">
            <a:extLst>
              <a:ext uri="{FF2B5EF4-FFF2-40B4-BE49-F238E27FC236}">
                <a16:creationId xmlns:a16="http://schemas.microsoft.com/office/drawing/2014/main" id="{6AC07727-EB0B-6243-A3AB-0DD478FA0CFE}"/>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A22031C7-2F7A-7840-8C00-0040B4952AEA}"/>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1C7880D6-7197-254C-ADC9-CF8E6573E737}"/>
              </a:ext>
            </a:extLst>
          </p:cNvPr>
          <p:cNvSpPr>
            <a:spLocks noGrp="1"/>
          </p:cNvSpPr>
          <p:nvPr>
            <p:ph type="sldNum" sz="quarter" idx="4"/>
          </p:nvPr>
        </p:nvSpPr>
        <p:spPr/>
        <p:txBody>
          <a:bodyPr/>
          <a:lstStyle/>
          <a:p>
            <a:fld id="{4FAB73BC-B049-4115-A692-8D63A059BFB8}" type="slidenum">
              <a:rPr lang="en-US" smtClean="0"/>
              <a:pPr/>
              <a:t>85</a:t>
            </a:fld>
            <a:endParaRPr lang="en-US" dirty="0"/>
          </a:p>
        </p:txBody>
      </p:sp>
      <p:sp>
        <p:nvSpPr>
          <p:cNvPr id="6" name="Title 5">
            <a:extLst>
              <a:ext uri="{FF2B5EF4-FFF2-40B4-BE49-F238E27FC236}">
                <a16:creationId xmlns:a16="http://schemas.microsoft.com/office/drawing/2014/main" id="{68605205-379F-CD48-A12F-F430836301A1}"/>
              </a:ext>
            </a:extLst>
          </p:cNvPr>
          <p:cNvSpPr>
            <a:spLocks noGrp="1"/>
          </p:cNvSpPr>
          <p:nvPr>
            <p:ph type="title"/>
          </p:nvPr>
        </p:nvSpPr>
        <p:spPr/>
        <p:txBody>
          <a:bodyPr/>
          <a:lstStyle/>
          <a:p>
            <a:r>
              <a:rPr lang="en-US" dirty="0" err="1"/>
              <a:t>Datacard</a:t>
            </a:r>
            <a:r>
              <a:rPr lang="en-US" dirty="0"/>
              <a:t> Calculation</a:t>
            </a:r>
          </a:p>
        </p:txBody>
      </p:sp>
      <p:sp>
        <p:nvSpPr>
          <p:cNvPr id="2" name="Rectangle 1">
            <a:extLst>
              <a:ext uri="{FF2B5EF4-FFF2-40B4-BE49-F238E27FC236}">
                <a16:creationId xmlns:a16="http://schemas.microsoft.com/office/drawing/2014/main" id="{56EDD58F-9BD4-B645-BDAB-1E08E1140D7D}"/>
              </a:ext>
            </a:extLst>
          </p:cNvPr>
          <p:cNvSpPr/>
          <p:nvPr/>
        </p:nvSpPr>
        <p:spPr>
          <a:xfrm>
            <a:off x="838200" y="1783831"/>
            <a:ext cx="4333407" cy="341184"/>
          </a:xfrm>
          <a:prstGeom prst="rect">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4DD1116B-20FE-D44F-9831-3D597CBB4E63}"/>
              </a:ext>
            </a:extLst>
          </p:cNvPr>
          <p:cNvSpPr/>
          <p:nvPr/>
        </p:nvSpPr>
        <p:spPr>
          <a:xfrm>
            <a:off x="838200" y="2125014"/>
            <a:ext cx="10515599" cy="818903"/>
          </a:xfrm>
          <a:prstGeom prst="rect">
            <a:avLst/>
          </a:prstGeom>
          <a:solidFill>
            <a:srgbClr val="00B0F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BA3DA1F-B883-F84A-97BD-97AB1001B625}"/>
              </a:ext>
            </a:extLst>
          </p:cNvPr>
          <p:cNvSpPr/>
          <p:nvPr/>
        </p:nvSpPr>
        <p:spPr>
          <a:xfrm>
            <a:off x="838198" y="2943916"/>
            <a:ext cx="10515599" cy="2798961"/>
          </a:xfrm>
          <a:prstGeom prst="rect">
            <a:avLst/>
          </a:prstGeom>
          <a:solidFill>
            <a:srgbClr val="00B05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506471A4-D623-5448-B3A0-787A5BE67AD4}"/>
              </a:ext>
            </a:extLst>
          </p:cNvPr>
          <p:cNvSpPr/>
          <p:nvPr/>
        </p:nvSpPr>
        <p:spPr>
          <a:xfrm>
            <a:off x="838196" y="5742877"/>
            <a:ext cx="10515599" cy="696727"/>
          </a:xfrm>
          <a:prstGeom prst="rect">
            <a:avLst/>
          </a:prstGeom>
          <a:solidFill>
            <a:srgbClr val="7030A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92872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B64B62BA-9528-A244-85BE-57E15FE2F21E}"/>
                  </a:ext>
                </a:extLst>
              </p:cNvPr>
              <p:cNvSpPr>
                <a:spLocks noGrp="1"/>
              </p:cNvSpPr>
              <p:nvPr>
                <p:ph idx="1"/>
              </p:nvPr>
            </p:nvSpPr>
            <p:spPr/>
            <p:txBody>
              <a:bodyPr/>
              <a:lstStyle/>
              <a:p>
                <a:r>
                  <a:rPr lang="en-US" dirty="0"/>
                  <a:t>Total yield of background </a:t>
                </a:r>
              </a:p>
              <a:p>
                <a:pPr lvl="1"/>
                <a:r>
                  <a:rPr lang="en-US" dirty="0"/>
                  <a:t>N=3042.65(LL)+7457.98(</a:t>
                </a:r>
                <a:r>
                  <a:rPr lang="en-US" dirty="0" err="1"/>
                  <a:t>Znunu</a:t>
                </a:r>
                <a:r>
                  <a:rPr lang="en-US" dirty="0"/>
                  <a:t>)+690.827(QCD)+0.390779(</a:t>
                </a:r>
                <a:r>
                  <a:rPr lang="en-US" dirty="0" err="1"/>
                  <a:t>ttZ</a:t>
                </a:r>
                <a:r>
                  <a:rPr lang="en-US" dirty="0"/>
                  <a:t>)+196.672(</a:t>
                </a:r>
                <a:r>
                  <a:rPr lang="en-US" dirty="0" err="1"/>
                  <a:t>Diboson</a:t>
                </a:r>
                <a:r>
                  <a:rPr lang="en-US" dirty="0"/>
                  <a:t>)</a:t>
                </a:r>
              </a:p>
              <a:p>
                <a:pPr lvl="1"/>
                <a:r>
                  <a:rPr lang="en-US" dirty="0"/>
                  <a:t>N=11388.52</a:t>
                </a:r>
              </a:p>
              <a:p>
                <a:pPr lvl="1"/>
                <a:r>
                  <a:rPr lang="en-US" dirty="0"/>
                  <a:t>Stat. Uncertainty = 0.0066(LL)+0.0027(</a:t>
                </a:r>
                <a:r>
                  <a:rPr lang="en-US" dirty="0" err="1"/>
                  <a:t>Znunu</a:t>
                </a:r>
                <a:r>
                  <a:rPr lang="en-US" dirty="0"/>
                  <a:t>)+0.03078(QCD)+0.10877(</a:t>
                </a:r>
                <a:r>
                  <a:rPr lang="en-US" dirty="0" err="1"/>
                  <a:t>ttZ</a:t>
                </a:r>
                <a:r>
                  <a:rPr lang="en-US" dirty="0"/>
                  <a:t>)+0.03485(</a:t>
                </a:r>
                <a:r>
                  <a:rPr lang="en-US" dirty="0" err="1"/>
                  <a:t>Diboson</a:t>
                </a:r>
                <a:r>
                  <a:rPr lang="en-US" dirty="0"/>
                  <a:t>)</a:t>
                </a:r>
              </a:p>
              <a:p>
                <a:pPr lvl="1"/>
                <a:r>
                  <a:rPr lang="en-US" dirty="0"/>
                  <a:t>Stat. Uncertainty = 68.40 (sum of weights squared)</a:t>
                </a:r>
              </a:p>
              <a:p>
                <a:pPr lvl="2"/>
                <a14:m>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nary>
                      </m:num>
                      <m:den>
                        <m:nary>
                          <m:naryPr>
                            <m:chr m:val="∑"/>
                            <m:subHide m:val="on"/>
                            <m:supHide m:val="on"/>
                            <m:ctrlPr>
                              <a:rPr lang="en-US" b="0" i="1" smtClean="0">
                                <a:latin typeface="Cambria Math" panose="02040503050406030204" pitchFamily="18" charset="0"/>
                                <a:ea typeface="Cambria Math" panose="02040503050406030204" pitchFamily="18" charset="0"/>
                              </a:rPr>
                            </m:ctrlPr>
                          </m:naryP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sub>
                            </m:sSub>
                          </m:e>
                        </m:nary>
                      </m:den>
                    </m:f>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US" dirty="0"/>
                  <a:t> stat uncertainty</a:t>
                </a:r>
              </a:p>
              <a:p>
                <a:pPr lvl="1"/>
                <a:r>
                  <a:rPr lang="en-US" dirty="0" err="1"/>
                  <a:t>SimpleSyst</a:t>
                </a:r>
                <a:r>
                  <a:rPr lang="en-US" dirty="0"/>
                  <a:t>. Uncertainty = </a:t>
                </a:r>
              </a:p>
            </p:txBody>
          </p:sp>
        </mc:Choice>
        <mc:Fallback>
          <p:sp>
            <p:nvSpPr>
              <p:cNvPr id="2" name="Content Placeholder 1">
                <a:extLst>
                  <a:ext uri="{FF2B5EF4-FFF2-40B4-BE49-F238E27FC236}">
                    <a16:creationId xmlns:a16="http://schemas.microsoft.com/office/drawing/2014/main" id="{B64B62BA-9528-A244-85BE-57E15FE2F21E}"/>
                  </a:ext>
                </a:extLst>
              </p:cNvPr>
              <p:cNvSpPr>
                <a:spLocks noGrp="1" noRot="1" noChangeAspect="1" noMove="1" noResize="1" noEditPoints="1" noAdjustHandles="1" noChangeArrowheads="1" noChangeShapeType="1" noTextEdit="1"/>
              </p:cNvSpPr>
              <p:nvPr>
                <p:ph idx="1"/>
              </p:nvPr>
            </p:nvSpPr>
            <p:spPr>
              <a:blipFill>
                <a:blip r:embed="rId2"/>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5ABA170-84BA-2441-B15C-D78EEB868C4B}"/>
              </a:ext>
            </a:extLst>
          </p:cNvPr>
          <p:cNvSpPr>
            <a:spLocks noGrp="1"/>
          </p:cNvSpPr>
          <p:nvPr>
            <p:ph type="dt" sz="half" idx="2"/>
          </p:nvPr>
        </p:nvSpPr>
        <p:spPr/>
        <p:txBody>
          <a:bodyPr/>
          <a:lstStyle/>
          <a:p>
            <a:fld id="{0E44E4DB-7950-E345-B460-B60DDC3292FF}" type="datetime1">
              <a:rPr lang="en-US" smtClean="0"/>
              <a:pPr/>
              <a:t>12/14/19</a:t>
            </a:fld>
            <a:endParaRPr lang="en-US" dirty="0"/>
          </a:p>
        </p:txBody>
      </p:sp>
      <p:sp>
        <p:nvSpPr>
          <p:cNvPr id="4" name="Footer Placeholder 3">
            <a:extLst>
              <a:ext uri="{FF2B5EF4-FFF2-40B4-BE49-F238E27FC236}">
                <a16:creationId xmlns:a16="http://schemas.microsoft.com/office/drawing/2014/main" id="{587FA104-D181-914C-958B-B98B9F83C1B3}"/>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6D85FE79-E591-8242-A33A-FA7ACF539237}"/>
              </a:ext>
            </a:extLst>
          </p:cNvPr>
          <p:cNvSpPr>
            <a:spLocks noGrp="1"/>
          </p:cNvSpPr>
          <p:nvPr>
            <p:ph type="sldNum" sz="quarter" idx="4"/>
          </p:nvPr>
        </p:nvSpPr>
        <p:spPr/>
        <p:txBody>
          <a:bodyPr/>
          <a:lstStyle/>
          <a:p>
            <a:fld id="{4FAB73BC-B049-4115-A692-8D63A059BFB8}" type="slidenum">
              <a:rPr lang="en-US" smtClean="0"/>
              <a:pPr/>
              <a:t>86</a:t>
            </a:fld>
            <a:endParaRPr lang="en-US" dirty="0"/>
          </a:p>
        </p:txBody>
      </p:sp>
      <p:sp>
        <p:nvSpPr>
          <p:cNvPr id="6" name="Title 5">
            <a:extLst>
              <a:ext uri="{FF2B5EF4-FFF2-40B4-BE49-F238E27FC236}">
                <a16:creationId xmlns:a16="http://schemas.microsoft.com/office/drawing/2014/main" id="{DC59978E-AA59-2949-BBAB-F62BAF4DFA6F}"/>
              </a:ext>
            </a:extLst>
          </p:cNvPr>
          <p:cNvSpPr>
            <a:spLocks noGrp="1"/>
          </p:cNvSpPr>
          <p:nvPr>
            <p:ph type="title"/>
          </p:nvPr>
        </p:nvSpPr>
        <p:spPr/>
        <p:txBody>
          <a:bodyPr/>
          <a:lstStyle/>
          <a:p>
            <a:r>
              <a:rPr lang="en-US" dirty="0"/>
              <a:t>Example Calculation for Single Bin</a:t>
            </a:r>
          </a:p>
        </p:txBody>
      </p:sp>
    </p:spTree>
    <p:extLst>
      <p:ext uri="{BB962C8B-B14F-4D97-AF65-F5344CB8AC3E}">
        <p14:creationId xmlns:p14="http://schemas.microsoft.com/office/powerpoint/2010/main" val="3896163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A351CE2F-2E8D-7348-9263-A7557729A72B}"/>
                  </a:ext>
                </a:extLst>
              </p:cNvPr>
              <p:cNvSpPr>
                <a:spLocks noGrp="1"/>
              </p:cNvSpPr>
              <p:nvPr>
                <p:ph idx="1"/>
              </p:nvPr>
            </p:nvSpPr>
            <p:spPr>
              <a:xfrm>
                <a:off x="348343" y="1229480"/>
                <a:ext cx="11511148" cy="5235995"/>
              </a:xfrm>
            </p:spPr>
            <p:txBody>
              <a:bodyPr/>
              <a:lstStyle/>
              <a:p>
                <a:r>
                  <a:rPr lang="en-US" dirty="0"/>
                  <a:t>R-Parity Conservation</a:t>
                </a:r>
              </a:p>
              <a:p>
                <a:pPr lvl="1"/>
                <a:r>
                  <a:rPr lang="en-US" dirty="0"/>
                  <a:t>Simplified SUSY models assume conservation</a:t>
                </a:r>
              </a:p>
              <a:p>
                <a:pPr lvl="2"/>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for particles,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𝑅</m:t>
                        </m:r>
                      </m:sub>
                    </m:sSub>
                    <m:r>
                      <a:rPr lang="en-US" i="1">
                        <a:latin typeface="Cambria Math" panose="02040503050406030204" pitchFamily="18" charset="0"/>
                      </a:rPr>
                      <m:t>=</m:t>
                    </m:r>
                    <m:r>
                      <a:rPr lang="en-US" b="0" i="1" smtClean="0">
                        <a:latin typeface="Cambria Math" panose="02040503050406030204" pitchFamily="18" charset="0"/>
                      </a:rPr>
                      <m:t>−1</m:t>
                    </m:r>
                  </m:oMath>
                </a14:m>
                <a:r>
                  <a:rPr lang="en-US" dirty="0"/>
                  <a:t> for </a:t>
                </a:r>
                <a:r>
                  <a:rPr lang="en-US" dirty="0" err="1"/>
                  <a:t>sparticles</a:t>
                </a:r>
                <a:endParaRPr lang="en-US" dirty="0"/>
              </a:p>
              <a:p>
                <a:pPr lvl="1"/>
                <a:r>
                  <a:rPr lang="en-US" dirty="0"/>
                  <a:t>Must have a stable SUSY particle, Lightest Supersymmetric Particle (LSP)</a:t>
                </a:r>
              </a:p>
              <a:p>
                <a:pPr lvl="2"/>
                <a:r>
                  <a:rPr lang="en-US" dirty="0"/>
                  <a:t>Top </a:t>
                </a:r>
                <a:r>
                  <a:rPr lang="en-US" dirty="0" err="1"/>
                  <a:t>squark</a:t>
                </a:r>
                <a:r>
                  <a:rPr lang="en-US" dirty="0"/>
                  <a:t> decays to LSP + SM Particles</a:t>
                </a:r>
              </a:p>
              <a:p>
                <a:pPr lvl="2"/>
                <a:r>
                  <a:rPr lang="en-US" dirty="0"/>
                  <a:t>Neutralino </a:t>
                </a:r>
                <a14:m>
                  <m:oMath xmlns:m="http://schemas.openxmlformats.org/officeDocument/2006/math">
                    <m:acc>
                      <m:accPr>
                        <m:chr m:val="̃"/>
                        <m:ctrlPr>
                          <a:rPr lang="en-US" i="1">
                            <a:latin typeface="Cambria Math" panose="02040503050406030204" pitchFamily="18" charset="0"/>
                          </a:rPr>
                        </m:ctrlPr>
                      </m:accPr>
                      <m:e>
                        <m:sSubSup>
                          <m:sSubSupPr>
                            <m:ctrlPr>
                              <a:rPr lang="en-US" i="1">
                                <a:latin typeface="Cambria Math" panose="02040503050406030204" pitchFamily="18" charset="0"/>
                              </a:rPr>
                            </m:ctrlPr>
                          </m:sSubSupPr>
                          <m:e>
                            <m:r>
                              <a:rPr lang="en-US" i="1">
                                <a:latin typeface="Cambria Math" panose="02040503050406030204" pitchFamily="18" charset="0"/>
                              </a:rPr>
                              <m:t>𝜒</m:t>
                            </m:r>
                          </m:e>
                          <m:sub>
                            <m:r>
                              <a:rPr lang="en-US" i="1">
                                <a:latin typeface="Cambria Math" panose="02040503050406030204" pitchFamily="18" charset="0"/>
                              </a:rPr>
                              <m:t>1</m:t>
                            </m:r>
                          </m:sub>
                          <m:sup>
                            <m:r>
                              <a:rPr lang="en-US" i="1">
                                <a:latin typeface="Cambria Math" panose="02040503050406030204" pitchFamily="18" charset="0"/>
                              </a:rPr>
                              <m:t>0</m:t>
                            </m:r>
                          </m:sup>
                        </m:sSubSup>
                      </m:e>
                    </m:acc>
                  </m:oMath>
                </a14:m>
                <a:r>
                  <a:rPr lang="en-US" dirty="0"/>
                  <a:t> as candidate LSP</a:t>
                </a:r>
              </a:p>
            </p:txBody>
          </p:sp>
        </mc:Choice>
        <mc:Fallback>
          <p:sp>
            <p:nvSpPr>
              <p:cNvPr id="2" name="Content Placeholder 1">
                <a:extLst>
                  <a:ext uri="{FF2B5EF4-FFF2-40B4-BE49-F238E27FC236}">
                    <a16:creationId xmlns:a16="http://schemas.microsoft.com/office/drawing/2014/main" id="{A351CE2F-2E8D-7348-9263-A7557729A72B}"/>
                  </a:ext>
                </a:extLst>
              </p:cNvPr>
              <p:cNvSpPr>
                <a:spLocks noGrp="1" noRot="1" noChangeAspect="1" noMove="1" noResize="1" noEditPoints="1" noAdjustHandles="1" noChangeArrowheads="1" noChangeShapeType="1" noTextEdit="1"/>
              </p:cNvSpPr>
              <p:nvPr>
                <p:ph idx="1"/>
              </p:nvPr>
            </p:nvSpPr>
            <p:spPr>
              <a:xfrm>
                <a:off x="348343" y="1229480"/>
                <a:ext cx="11511148" cy="5235995"/>
              </a:xfrm>
              <a:blipFill>
                <a:blip r:embed="rId3"/>
                <a:stretch>
                  <a:fillRect l="-1101" t="-1937"/>
                </a:stretch>
              </a:blipFill>
            </p:spPr>
            <p:txBody>
              <a:bodyPr/>
              <a:lstStyle/>
              <a:p>
                <a:r>
                  <a:rPr lang="en-US">
                    <a:noFill/>
                  </a:rPr>
                  <a:t> </a:t>
                </a:r>
              </a:p>
            </p:txBody>
          </p:sp>
        </mc:Fallback>
      </mc:AlternateContent>
      <p:sp>
        <p:nvSpPr>
          <p:cNvPr id="3" name="Date Placeholder 2">
            <a:extLst>
              <a:ext uri="{FF2B5EF4-FFF2-40B4-BE49-F238E27FC236}">
                <a16:creationId xmlns:a16="http://schemas.microsoft.com/office/drawing/2014/main" id="{FD9CCC27-3DAB-3741-AF59-EFF3D3915CCF}"/>
              </a:ext>
            </a:extLst>
          </p:cNvPr>
          <p:cNvSpPr>
            <a:spLocks noGrp="1"/>
          </p:cNvSpPr>
          <p:nvPr>
            <p:ph type="dt" sz="half" idx="2"/>
          </p:nvPr>
        </p:nvSpPr>
        <p:spPr/>
        <p:txBody>
          <a:bodyPr/>
          <a:lstStyle/>
          <a:p>
            <a:fld id="{0E44E4DB-7950-E345-B460-B60DDC3292FF}" type="datetime1">
              <a:rPr lang="en-US" smtClean="0"/>
              <a:pPr/>
              <a:t>12/17/19</a:t>
            </a:fld>
            <a:endParaRPr lang="en-US" dirty="0"/>
          </a:p>
        </p:txBody>
      </p:sp>
      <p:sp>
        <p:nvSpPr>
          <p:cNvPr id="4" name="Footer Placeholder 3">
            <a:extLst>
              <a:ext uri="{FF2B5EF4-FFF2-40B4-BE49-F238E27FC236}">
                <a16:creationId xmlns:a16="http://schemas.microsoft.com/office/drawing/2014/main" id="{03463E6C-08FC-A047-888B-5585005A8D1D}"/>
              </a:ext>
            </a:extLst>
          </p:cNvPr>
          <p:cNvSpPr>
            <a:spLocks noGrp="1"/>
          </p:cNvSpPr>
          <p:nvPr>
            <p:ph type="ftr" sz="quarter" idx="3"/>
          </p:nvPr>
        </p:nvSpPr>
        <p:spPr/>
        <p:txBody>
          <a:bodyPr/>
          <a:lstStyle/>
          <a:p>
            <a:r>
              <a:rPr lang="en-US"/>
              <a:t>matthew.kilpatrick@cern.ch</a:t>
            </a:r>
            <a:endParaRPr lang="en-US" dirty="0"/>
          </a:p>
        </p:txBody>
      </p:sp>
      <p:sp>
        <p:nvSpPr>
          <p:cNvPr id="5" name="Slide Number Placeholder 4">
            <a:extLst>
              <a:ext uri="{FF2B5EF4-FFF2-40B4-BE49-F238E27FC236}">
                <a16:creationId xmlns:a16="http://schemas.microsoft.com/office/drawing/2014/main" id="{4F4FFEC9-784D-6046-A7D6-F8EC6CD212CA}"/>
              </a:ext>
            </a:extLst>
          </p:cNvPr>
          <p:cNvSpPr>
            <a:spLocks noGrp="1"/>
          </p:cNvSpPr>
          <p:nvPr>
            <p:ph type="sldNum" sz="quarter" idx="4"/>
          </p:nvPr>
        </p:nvSpPr>
        <p:spPr/>
        <p:txBody>
          <a:bodyPr/>
          <a:lstStyle/>
          <a:p>
            <a:fld id="{4FAB73BC-B049-4115-A692-8D63A059BFB8}" type="slidenum">
              <a:rPr lang="en-US" smtClean="0"/>
              <a:pPr/>
              <a:t>9</a:t>
            </a:fld>
            <a:endParaRPr lang="en-US" dirty="0"/>
          </a:p>
        </p:txBody>
      </p:sp>
      <p:sp>
        <p:nvSpPr>
          <p:cNvPr id="6" name="Title 5">
            <a:extLst>
              <a:ext uri="{FF2B5EF4-FFF2-40B4-BE49-F238E27FC236}">
                <a16:creationId xmlns:a16="http://schemas.microsoft.com/office/drawing/2014/main" id="{76C8EAC6-C512-1F40-9054-B4BD3B1E12C3}"/>
              </a:ext>
            </a:extLst>
          </p:cNvPr>
          <p:cNvSpPr>
            <a:spLocks noGrp="1"/>
          </p:cNvSpPr>
          <p:nvPr>
            <p:ph type="title"/>
          </p:nvPr>
        </p:nvSpPr>
        <p:spPr>
          <a:xfrm>
            <a:off x="838201" y="205292"/>
            <a:ext cx="10515600" cy="818903"/>
          </a:xfrm>
        </p:spPr>
        <p:txBody>
          <a:bodyPr/>
          <a:lstStyle/>
          <a:p>
            <a:r>
              <a:rPr lang="en-US" dirty="0"/>
              <a:t>Dark Matter Candidate</a:t>
            </a:r>
          </a:p>
        </p:txBody>
      </p:sp>
      <p:cxnSp>
        <p:nvCxnSpPr>
          <p:cNvPr id="9" name="Straight Connector 8">
            <a:extLst>
              <a:ext uri="{FF2B5EF4-FFF2-40B4-BE49-F238E27FC236}">
                <a16:creationId xmlns:a16="http://schemas.microsoft.com/office/drawing/2014/main" id="{2928BBBB-572F-8748-960A-A9F559A50AAF}"/>
              </a:ext>
            </a:extLst>
          </p:cNvPr>
          <p:cNvCxnSpPr>
            <a:cxnSpLocks/>
          </p:cNvCxnSpPr>
          <p:nvPr/>
        </p:nvCxnSpPr>
        <p:spPr>
          <a:xfrm>
            <a:off x="7984785" y="4693338"/>
            <a:ext cx="180109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77A7A8D-DF0F-DE4A-B6A6-CE257C80FB9C}"/>
              </a:ext>
            </a:extLst>
          </p:cNvPr>
          <p:cNvCxnSpPr>
            <a:cxnSpLocks/>
          </p:cNvCxnSpPr>
          <p:nvPr/>
        </p:nvCxnSpPr>
        <p:spPr>
          <a:xfrm>
            <a:off x="9817743" y="4693338"/>
            <a:ext cx="1298170" cy="93518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538DD70-5DE2-3A48-A540-1D247F20EFBD}"/>
                  </a:ext>
                </a:extLst>
              </p:cNvPr>
              <p:cNvSpPr txBox="1"/>
              <p:nvPr/>
            </p:nvSpPr>
            <p:spPr>
              <a:xfrm>
                <a:off x="8632120" y="4204267"/>
                <a:ext cx="5064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𝑡</m:t>
                              </m:r>
                            </m:e>
                            <m:sub>
                              <m:r>
                                <a:rPr lang="en-US" sz="2400" b="0" i="1" smtClean="0">
                                  <a:latin typeface="Cambria Math" panose="02040503050406030204" pitchFamily="18" charset="0"/>
                                </a:rPr>
                                <m:t>1</m:t>
                              </m:r>
                            </m:sub>
                          </m:sSub>
                        </m:e>
                      </m:acc>
                    </m:oMath>
                  </m:oMathPara>
                </a14:m>
                <a:endParaRPr lang="en-US" sz="2400" dirty="0"/>
              </a:p>
            </p:txBody>
          </p:sp>
        </mc:Choice>
        <mc:Fallback xmlns="">
          <p:sp>
            <p:nvSpPr>
              <p:cNvPr id="17" name="TextBox 16">
                <a:extLst>
                  <a:ext uri="{FF2B5EF4-FFF2-40B4-BE49-F238E27FC236}">
                    <a16:creationId xmlns:a16="http://schemas.microsoft.com/office/drawing/2014/main" id="{1538DD70-5DE2-3A48-A540-1D247F20EFBD}"/>
                  </a:ext>
                </a:extLst>
              </p:cNvPr>
              <p:cNvSpPr txBox="1">
                <a:spLocks noRot="1" noChangeAspect="1" noMove="1" noResize="1" noEditPoints="1" noAdjustHandles="1" noChangeArrowheads="1" noChangeShapeType="1" noTextEdit="1"/>
              </p:cNvSpPr>
              <p:nvPr/>
            </p:nvSpPr>
            <p:spPr>
              <a:xfrm>
                <a:off x="8632120" y="4204267"/>
                <a:ext cx="506421" cy="461665"/>
              </a:xfrm>
              <a:prstGeom prst="rect">
                <a:avLst/>
              </a:prstGeom>
              <a:blipFill>
                <a:blip r:embed="rId4"/>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2E3E4B0-671B-0D47-AC90-6A603FB91F93}"/>
                  </a:ext>
                </a:extLst>
              </p:cNvPr>
              <p:cNvSpPr txBox="1"/>
              <p:nvPr/>
            </p:nvSpPr>
            <p:spPr>
              <a:xfrm>
                <a:off x="10385379" y="4667813"/>
                <a:ext cx="588494" cy="5382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𝜒</m:t>
                              </m:r>
                            </m:e>
                            <m:sub>
                              <m:r>
                                <a:rPr lang="en-US" sz="2400" b="0" i="1" smtClean="0">
                                  <a:latin typeface="Cambria Math" panose="02040503050406030204" pitchFamily="18" charset="0"/>
                                </a:rPr>
                                <m:t>1</m:t>
                              </m:r>
                            </m:sub>
                            <m:sup>
                              <m:r>
                                <a:rPr lang="en-US" sz="2400" b="0" i="1" smtClean="0">
                                  <a:latin typeface="Cambria Math" panose="02040503050406030204" pitchFamily="18" charset="0"/>
                                </a:rPr>
                                <m:t>0</m:t>
                              </m:r>
                            </m:sup>
                          </m:sSubSup>
                        </m:e>
                      </m:acc>
                    </m:oMath>
                  </m:oMathPara>
                </a14:m>
                <a:endParaRPr lang="en-US" sz="2400" dirty="0"/>
              </a:p>
            </p:txBody>
          </p:sp>
        </mc:Choice>
        <mc:Fallback xmlns="">
          <p:sp>
            <p:nvSpPr>
              <p:cNvPr id="18" name="TextBox 17">
                <a:extLst>
                  <a:ext uri="{FF2B5EF4-FFF2-40B4-BE49-F238E27FC236}">
                    <a16:creationId xmlns:a16="http://schemas.microsoft.com/office/drawing/2014/main" id="{E2E3E4B0-671B-0D47-AC90-6A603FB91F93}"/>
                  </a:ext>
                </a:extLst>
              </p:cNvPr>
              <p:cNvSpPr txBox="1">
                <a:spLocks noRot="1" noChangeAspect="1" noMove="1" noResize="1" noEditPoints="1" noAdjustHandles="1" noChangeArrowheads="1" noChangeShapeType="1" noTextEdit="1"/>
              </p:cNvSpPr>
              <p:nvPr/>
            </p:nvSpPr>
            <p:spPr>
              <a:xfrm>
                <a:off x="10385379" y="4667813"/>
                <a:ext cx="588494" cy="538224"/>
              </a:xfrm>
              <a:prstGeom prst="rect">
                <a:avLst/>
              </a:prstGeom>
              <a:blipFill>
                <a:blip r:embed="rId5"/>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058432-933C-B54D-8445-8686A2115549}"/>
                  </a:ext>
                </a:extLst>
              </p:cNvPr>
              <p:cNvSpPr txBox="1"/>
              <p:nvPr/>
            </p:nvSpPr>
            <p:spPr>
              <a:xfrm>
                <a:off x="10028483" y="3730213"/>
                <a:ext cx="38292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𝑡</m:t>
                      </m:r>
                    </m:oMath>
                  </m:oMathPara>
                </a14:m>
                <a:endParaRPr lang="en-US" sz="2400" dirty="0"/>
              </a:p>
            </p:txBody>
          </p:sp>
        </mc:Choice>
        <mc:Fallback xmlns="">
          <p:sp>
            <p:nvSpPr>
              <p:cNvPr id="19" name="TextBox 18">
                <a:extLst>
                  <a:ext uri="{FF2B5EF4-FFF2-40B4-BE49-F238E27FC236}">
                    <a16:creationId xmlns:a16="http://schemas.microsoft.com/office/drawing/2014/main" id="{AF058432-933C-B54D-8445-8686A2115549}"/>
                  </a:ext>
                </a:extLst>
              </p:cNvPr>
              <p:cNvSpPr txBox="1">
                <a:spLocks noRot="1" noChangeAspect="1" noMove="1" noResize="1" noEditPoints="1" noAdjustHandles="1" noChangeArrowheads="1" noChangeShapeType="1" noTextEdit="1"/>
              </p:cNvSpPr>
              <p:nvPr/>
            </p:nvSpPr>
            <p:spPr>
              <a:xfrm>
                <a:off x="10028483" y="3730213"/>
                <a:ext cx="382925" cy="461665"/>
              </a:xfrm>
              <a:prstGeom prst="rect">
                <a:avLst/>
              </a:prstGeom>
              <a:blipFill>
                <a:blip r:embed="rId6"/>
                <a:stretch>
                  <a:fillRect/>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EDA1289-A096-054E-9563-310F3F22BBBC}"/>
              </a:ext>
            </a:extLst>
          </p:cNvPr>
          <p:cNvCxnSpPr>
            <a:cxnSpLocks/>
          </p:cNvCxnSpPr>
          <p:nvPr/>
        </p:nvCxnSpPr>
        <p:spPr>
          <a:xfrm flipV="1">
            <a:off x="9785876" y="3580927"/>
            <a:ext cx="1330037" cy="11063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79C52ED-739C-7C44-8BBD-D4C2CBCB4249}"/>
              </a:ext>
            </a:extLst>
          </p:cNvPr>
          <p:cNvPicPr>
            <a:picLocks noChangeAspect="1"/>
          </p:cNvPicPr>
          <p:nvPr/>
        </p:nvPicPr>
        <p:blipFill>
          <a:blip r:embed="rId7"/>
          <a:stretch>
            <a:fillRect/>
          </a:stretch>
        </p:blipFill>
        <p:spPr>
          <a:xfrm>
            <a:off x="9785876" y="8817"/>
            <a:ext cx="1435100" cy="1447800"/>
          </a:xfrm>
          <a:prstGeom prst="rect">
            <a:avLst/>
          </a:prstGeom>
        </p:spPr>
      </p:pic>
    </p:spTree>
    <p:extLst>
      <p:ext uri="{BB962C8B-B14F-4D97-AF65-F5344CB8AC3E}">
        <p14:creationId xmlns:p14="http://schemas.microsoft.com/office/powerpoint/2010/main" val="294544987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emplate_wide" id="{C2437A05-6A58-9447-ADBD-416D69815476}" vid="{3F98DB81-36F7-E245-9A33-0E64A97424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19141</TotalTime>
  <Words>4219</Words>
  <Application>Microsoft Macintosh PowerPoint</Application>
  <PresentationFormat>Widescreen</PresentationFormat>
  <Paragraphs>953</Paragraphs>
  <Slides>86</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Cambria Math</vt:lpstr>
      <vt:lpstr>Times New Roman</vt:lpstr>
      <vt:lpstr>Retrospect</vt:lpstr>
      <vt:lpstr>Search for Top Squarks via All-hadronic Decay Channels with Heavy Object Tagging</vt:lpstr>
      <vt:lpstr>Outline</vt:lpstr>
      <vt:lpstr>Standard Model</vt:lpstr>
      <vt:lpstr>Hierarchy Problem</vt:lpstr>
      <vt:lpstr>Dark Matter</vt:lpstr>
      <vt:lpstr>Dark Matter</vt:lpstr>
      <vt:lpstr>What does Supersymmetry potentially solve?</vt:lpstr>
      <vt:lpstr>Hierarchy Solution</vt:lpstr>
      <vt:lpstr>Dark Matter Candidate</vt:lpstr>
      <vt:lpstr>Grand Unified Theory</vt:lpstr>
      <vt:lpstr>Outline</vt:lpstr>
      <vt:lpstr>Compact Muon Solenoid (CMS)</vt:lpstr>
      <vt:lpstr>CMS Detector</vt:lpstr>
      <vt:lpstr>Muon Interaction</vt:lpstr>
      <vt:lpstr>Electron Interaction</vt:lpstr>
      <vt:lpstr>Photon Interaction</vt:lpstr>
      <vt:lpstr>Charged Hadron Interaction</vt:lpstr>
      <vt:lpstr>Neutral Hadron Interaction</vt:lpstr>
      <vt:lpstr>Outline</vt:lpstr>
      <vt:lpstr>Simplified SUSY Models</vt:lpstr>
      <vt:lpstr>Example Event Signature</vt:lpstr>
      <vt:lpstr>Jet Reconstruction</vt:lpstr>
      <vt:lpstr>B Tagging</vt:lpstr>
      <vt:lpstr>Heavy Object Tagging</vt:lpstr>
      <vt:lpstr>Missing Transverse Momentum</vt:lpstr>
      <vt:lpstr>H_T</vt:lpstr>
      <vt:lpstr>Electron and Muon Identification</vt:lpstr>
      <vt:lpstr>Data Methods</vt:lpstr>
      <vt:lpstr>Classifying Interesting Regions</vt:lpstr>
      <vt:lpstr>Targeted Search Regions</vt:lpstr>
      <vt:lpstr>Lost Lepton Background</vt:lpstr>
      <vt:lpstr>Lost Lepton Background</vt:lpstr>
      <vt:lpstr>Lost Lepton Background</vt:lpstr>
      <vt:lpstr>Compare Inclusive Regions</vt:lpstr>
      <vt:lpstr>Transfer Factor Methods</vt:lpstr>
      <vt:lpstr>Example LL Control Region Comparison</vt:lpstr>
      <vt:lpstr>QCD Multi-jet Background</vt:lpstr>
      <vt:lpstr>QCD Smearing Method</vt:lpstr>
      <vt:lpstr>QCD Control Region Comparison</vt:lpstr>
      <vt:lpstr>Validation Regions</vt:lpstr>
      <vt:lpstr>Validation Regions</vt:lpstr>
      <vt:lpstr>Higgs Combined Tool Statistics</vt:lpstr>
      <vt:lpstr>Systematics</vt:lpstr>
      <vt:lpstr>Expected Limits</vt:lpstr>
      <vt:lpstr>Observed Limits</vt:lpstr>
      <vt:lpstr>Comparing with Previous Analysis</vt:lpstr>
      <vt:lpstr>Comparing with Previous Analysis</vt:lpstr>
      <vt:lpstr>Observed Limits</vt:lpstr>
      <vt:lpstr>Observed Limits</vt:lpstr>
      <vt:lpstr>Observed Limits</vt:lpstr>
      <vt:lpstr>Summary</vt:lpstr>
      <vt:lpstr>Acknowledgements</vt:lpstr>
      <vt:lpstr>Thanks Friends and Family</vt:lpstr>
      <vt:lpstr>Backup</vt:lpstr>
      <vt:lpstr>t ̃_1: Dynamic Reason to be at bottom of sParticles</vt:lpstr>
      <vt:lpstr>The Tracker Detector</vt:lpstr>
      <vt:lpstr>Phase 1 Pixels</vt:lpstr>
      <vt:lpstr>Simplified SUSY Models</vt:lpstr>
      <vt:lpstr>Stop Cross Section</vt:lpstr>
      <vt:lpstr>Anti-kT Algorithm</vt:lpstr>
      <vt:lpstr>Tau Identification</vt:lpstr>
      <vt:lpstr>Identification of Leptons</vt:lpstr>
      <vt:lpstr>Tau MVA</vt:lpstr>
      <vt:lpstr>Baseline Selection</vt:lpstr>
      <vt:lpstr>Search Strategy</vt:lpstr>
      <vt:lpstr>Low Mass Region</vt:lpstr>
      <vt:lpstr>High Mass Region</vt:lpstr>
      <vt:lpstr>Lost Lepton Inclusive Low DM </vt:lpstr>
      <vt:lpstr>Lost Lepton Inclusive High DM </vt:lpstr>
      <vt:lpstr>Example LL Prediction</vt:lpstr>
      <vt:lpstr>Z to Invisible</vt:lpstr>
      <vt:lpstr>Z to Invisible: Normalization (R_Z)</vt:lpstr>
      <vt:lpstr>Comparison of Z Normalization for Muons</vt:lpstr>
      <vt:lpstr>Photon Shape Corrections</vt:lpstr>
      <vt:lpstr>Comparison of Normalization</vt:lpstr>
      <vt:lpstr>QCD Control Region Comparison</vt:lpstr>
      <vt:lpstr>Rare Background</vt:lpstr>
      <vt:lpstr>Low DM Validation Region</vt:lpstr>
      <vt:lpstr>High DM Validation</vt:lpstr>
      <vt:lpstr>Validation Pulls</vt:lpstr>
      <vt:lpstr>Datacard Calculation</vt:lpstr>
      <vt:lpstr>Datacard Calculation</vt:lpstr>
      <vt:lpstr>Datacard Calculation</vt:lpstr>
      <vt:lpstr>Datacard Calculation</vt:lpstr>
      <vt:lpstr>Datacard Calculation</vt:lpstr>
      <vt:lpstr>Example Calculation for Single Bin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Kilpatrick</dc:creator>
  <cp:lastModifiedBy>Matthew Kilpatrick</cp:lastModifiedBy>
  <cp:revision>238</cp:revision>
  <dcterms:created xsi:type="dcterms:W3CDTF">2016-06-21T17:55:16Z</dcterms:created>
  <dcterms:modified xsi:type="dcterms:W3CDTF">2019-12-18T20:01:06Z</dcterms:modified>
</cp:coreProperties>
</file>